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71" r:id="rId1"/>
  </p:sldMasterIdLst>
  <p:sldIdLst>
    <p:sldId id="260" r:id="rId2"/>
    <p:sldId id="274" r:id="rId3"/>
    <p:sldId id="257" r:id="rId4"/>
    <p:sldId id="262" r:id="rId5"/>
    <p:sldId id="258" r:id="rId6"/>
    <p:sldId id="275" r:id="rId7"/>
    <p:sldId id="273" r:id="rId8"/>
    <p:sldId id="263" r:id="rId9"/>
    <p:sldId id="266" r:id="rId10"/>
    <p:sldId id="264" r:id="rId11"/>
    <p:sldId id="276" r:id="rId12"/>
    <p:sldId id="267" r:id="rId13"/>
    <p:sldId id="268" r:id="rId14"/>
    <p:sldId id="269" r:id="rId15"/>
    <p:sldId id="271" r:id="rId16"/>
    <p:sldId id="26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79" autoAdjust="0"/>
    <p:restoredTop sz="94660"/>
  </p:normalViewPr>
  <p:slideViewPr>
    <p:cSldViewPr snapToGrid="0">
      <p:cViewPr varScale="1">
        <p:scale>
          <a:sx n="85" d="100"/>
          <a:sy n="85" d="100"/>
        </p:scale>
        <p:origin x="821"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jpeg>
</file>

<file path=ppt/media/image2.png>
</file>

<file path=ppt/media/image20.jpg>
</file>

<file path=ppt/media/image21.jpg>
</file>

<file path=ppt/media/image22.jpeg>
</file>

<file path=ppt/media/image23.jpeg>
</file>

<file path=ppt/media/image24.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627B83C7-119E-4E37-BD37-8BF3E27824AA}" type="datetimeFigureOut">
              <a:rPr lang="en-IN" smtClean="0"/>
              <a:t>28-05-2024</a:t>
            </a:fld>
            <a:endParaRPr lang="en-IN"/>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36DDCA2A-4AE8-43A8-AAEB-FD857F5157DD}" type="slidenum">
              <a:rPr lang="en-IN" smtClean="0"/>
              <a:t>‹#›</a:t>
            </a:fld>
            <a:endParaRPr lang="en-IN"/>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8992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B83C7-119E-4E37-BD37-8BF3E27824AA}" type="datetimeFigureOut">
              <a:rPr lang="en-IN" smtClean="0"/>
              <a:t>28-05-2024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DCA2A-4AE8-43A8-AAEB-FD857F5157DD}" type="slidenum">
              <a:rPr lang="en-IN" smtClean="0"/>
              <a:t>‹#›</a:t>
            </a:fld>
            <a:endParaRPr lang="en-IN"/>
          </a:p>
        </p:txBody>
      </p:sp>
    </p:spTree>
    <p:extLst>
      <p:ext uri="{BB962C8B-B14F-4D97-AF65-F5344CB8AC3E}">
        <p14:creationId xmlns:p14="http://schemas.microsoft.com/office/powerpoint/2010/main" val="25485309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B83C7-119E-4E37-BD37-8BF3E27824AA}" type="datetimeFigureOut">
              <a:rPr lang="en-IN" smtClean="0"/>
              <a:t>28-05-2024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DCA2A-4AE8-43A8-AAEB-FD857F5157DD}" type="slidenum">
              <a:rPr lang="en-IN" smtClean="0"/>
              <a:t>‹#›</a:t>
            </a:fld>
            <a:endParaRPr lang="en-IN"/>
          </a:p>
        </p:txBody>
      </p:sp>
    </p:spTree>
    <p:extLst>
      <p:ext uri="{BB962C8B-B14F-4D97-AF65-F5344CB8AC3E}">
        <p14:creationId xmlns:p14="http://schemas.microsoft.com/office/powerpoint/2010/main" val="3674431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B83C7-119E-4E37-BD37-8BF3E27824AA}" type="datetimeFigureOut">
              <a:rPr lang="en-IN" smtClean="0"/>
              <a:t>28-05-2024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DCA2A-4AE8-43A8-AAEB-FD857F5157DD}" type="slidenum">
              <a:rPr lang="en-IN" smtClean="0"/>
              <a:t>‹#›</a:t>
            </a:fld>
            <a:endParaRPr lang="en-IN"/>
          </a:p>
        </p:txBody>
      </p:sp>
    </p:spTree>
    <p:extLst>
      <p:ext uri="{BB962C8B-B14F-4D97-AF65-F5344CB8AC3E}">
        <p14:creationId xmlns:p14="http://schemas.microsoft.com/office/powerpoint/2010/main" val="1989968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7B83C7-119E-4E37-BD37-8BF3E27824AA}" type="datetimeFigureOut">
              <a:rPr lang="en-IN" smtClean="0"/>
              <a:t>28-05-2024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DCA2A-4AE8-43A8-AAEB-FD857F5157DD}" type="slidenum">
              <a:rPr lang="en-IN" smtClean="0"/>
              <a:t>‹#›</a:t>
            </a:fld>
            <a:endParaRPr lang="en-IN"/>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3020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7B83C7-119E-4E37-BD37-8BF3E27824AA}" type="datetimeFigureOut">
              <a:rPr lang="en-IN" smtClean="0"/>
              <a:t>28-05-2024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DDCA2A-4AE8-43A8-AAEB-FD857F5157DD}" type="slidenum">
              <a:rPr lang="en-IN" smtClean="0"/>
              <a:t>‹#›</a:t>
            </a:fld>
            <a:endParaRPr lang="en-IN"/>
          </a:p>
        </p:txBody>
      </p:sp>
    </p:spTree>
    <p:extLst>
      <p:ext uri="{BB962C8B-B14F-4D97-AF65-F5344CB8AC3E}">
        <p14:creationId xmlns:p14="http://schemas.microsoft.com/office/powerpoint/2010/main" val="284674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7B83C7-119E-4E37-BD37-8BF3E27824AA}" type="datetimeFigureOut">
              <a:rPr lang="en-IN" smtClean="0"/>
              <a:t>28-05-2024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6DDCA2A-4AE8-43A8-AAEB-FD857F5157DD}" type="slidenum">
              <a:rPr lang="en-IN" smtClean="0"/>
              <a:t>‹#›</a:t>
            </a:fld>
            <a:endParaRPr lang="en-IN"/>
          </a:p>
        </p:txBody>
      </p:sp>
    </p:spTree>
    <p:extLst>
      <p:ext uri="{BB962C8B-B14F-4D97-AF65-F5344CB8AC3E}">
        <p14:creationId xmlns:p14="http://schemas.microsoft.com/office/powerpoint/2010/main" val="23856294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27B83C7-119E-4E37-BD37-8BF3E27824AA}" type="datetimeFigureOut">
              <a:rPr lang="en-IN" smtClean="0"/>
              <a:t>28-05-2024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6DDCA2A-4AE8-43A8-AAEB-FD857F5157DD}" type="slidenum">
              <a:rPr lang="en-IN" smtClean="0"/>
              <a:t>‹#›</a:t>
            </a:fld>
            <a:endParaRPr lang="en-IN"/>
          </a:p>
        </p:txBody>
      </p:sp>
    </p:spTree>
    <p:extLst>
      <p:ext uri="{BB962C8B-B14F-4D97-AF65-F5344CB8AC3E}">
        <p14:creationId xmlns:p14="http://schemas.microsoft.com/office/powerpoint/2010/main" val="4046849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B83C7-119E-4E37-BD37-8BF3E27824AA}" type="datetimeFigureOut">
              <a:rPr lang="en-IN" smtClean="0"/>
              <a:t>28-05-2024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6DDCA2A-4AE8-43A8-AAEB-FD857F5157DD}" type="slidenum">
              <a:rPr lang="en-IN" smtClean="0"/>
              <a:t>‹#›</a:t>
            </a:fld>
            <a:endParaRPr lang="en-IN"/>
          </a:p>
        </p:txBody>
      </p:sp>
    </p:spTree>
    <p:extLst>
      <p:ext uri="{BB962C8B-B14F-4D97-AF65-F5344CB8AC3E}">
        <p14:creationId xmlns:p14="http://schemas.microsoft.com/office/powerpoint/2010/main" val="551967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7B83C7-119E-4E37-BD37-8BF3E27824AA}" type="datetimeFigureOut">
              <a:rPr lang="en-IN" smtClean="0"/>
              <a:t>28-05-2024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DDCA2A-4AE8-43A8-AAEB-FD857F5157DD}" type="slidenum">
              <a:rPr lang="en-IN" smtClean="0"/>
              <a:t>‹#›</a:t>
            </a:fld>
            <a:endParaRPr lang="en-IN"/>
          </a:p>
        </p:txBody>
      </p:sp>
    </p:spTree>
    <p:extLst>
      <p:ext uri="{BB962C8B-B14F-4D97-AF65-F5344CB8AC3E}">
        <p14:creationId xmlns:p14="http://schemas.microsoft.com/office/powerpoint/2010/main" val="2017063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7B83C7-119E-4E37-BD37-8BF3E27824AA}" type="datetimeFigureOut">
              <a:rPr lang="en-IN" smtClean="0"/>
              <a:t>28-05-2024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DDCA2A-4AE8-43A8-AAEB-FD857F5157DD}" type="slidenum">
              <a:rPr lang="en-IN" smtClean="0"/>
              <a:t>‹#›</a:t>
            </a:fld>
            <a:endParaRPr lang="en-IN"/>
          </a:p>
        </p:txBody>
      </p:sp>
    </p:spTree>
    <p:extLst>
      <p:ext uri="{BB962C8B-B14F-4D97-AF65-F5344CB8AC3E}">
        <p14:creationId xmlns:p14="http://schemas.microsoft.com/office/powerpoint/2010/main" val="2973299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627B83C7-119E-4E37-BD37-8BF3E27824AA}" type="datetimeFigureOut">
              <a:rPr lang="en-IN" smtClean="0"/>
              <a:t>28-05-2024</a:t>
            </a:fld>
            <a:endParaRPr lang="en-IN"/>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IN"/>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36DDCA2A-4AE8-43A8-AAEB-FD857F5157DD}" type="slidenum">
              <a:rPr lang="en-IN" smtClean="0"/>
              <a:t>‹#›</a:t>
            </a:fld>
            <a:endParaRPr lang="en-IN"/>
          </a:p>
        </p:txBody>
      </p:sp>
    </p:spTree>
    <p:extLst>
      <p:ext uri="{BB962C8B-B14F-4D97-AF65-F5344CB8AC3E}">
        <p14:creationId xmlns:p14="http://schemas.microsoft.com/office/powerpoint/2010/main" val="3573082115"/>
      </p:ext>
    </p:extLst>
  </p:cSld>
  <p:clrMap bg1="lt1" tx1="dk1" bg2="lt2" tx2="dk2" accent1="accent1" accent2="accent2" accent3="accent3" accent4="accent4" accent5="accent5" accent6="accent6" hlink="hlink" folHlink="folHlink"/>
  <p:sldLayoutIdLst>
    <p:sldLayoutId id="2147484272" r:id="rId1"/>
    <p:sldLayoutId id="2147484273" r:id="rId2"/>
    <p:sldLayoutId id="2147484274" r:id="rId3"/>
    <p:sldLayoutId id="2147484275" r:id="rId4"/>
    <p:sldLayoutId id="2147484276" r:id="rId5"/>
    <p:sldLayoutId id="2147484277" r:id="rId6"/>
    <p:sldLayoutId id="2147484278" r:id="rId7"/>
    <p:sldLayoutId id="2147484279" r:id="rId8"/>
    <p:sldLayoutId id="2147484280" r:id="rId9"/>
    <p:sldLayoutId id="2147484281" r:id="rId10"/>
    <p:sldLayoutId id="2147484282"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info@hkbk.edu.in" TargetMode="External"/><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hyperlink" Target="http://www.hkbk.edu.i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g"/><Relationship Id="rId1" Type="http://schemas.openxmlformats.org/officeDocument/2006/relationships/slideLayout" Target="../slideLayouts/slideLayout7.xml"/><Relationship Id="rId5" Type="http://schemas.openxmlformats.org/officeDocument/2006/relationships/image" Target="../media/image24.jpeg"/><Relationship Id="rId4" Type="http://schemas.openxmlformats.org/officeDocument/2006/relationships/image" Target="../media/image23.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9.jpeg"/><Relationship Id="rId13" Type="http://schemas.openxmlformats.org/officeDocument/2006/relationships/image" Target="../media/image14.jpeg"/><Relationship Id="rId3" Type="http://schemas.openxmlformats.org/officeDocument/2006/relationships/image" Target="../media/image4.jpeg"/><Relationship Id="rId7" Type="http://schemas.openxmlformats.org/officeDocument/2006/relationships/image" Target="../media/image8.jpeg"/><Relationship Id="rId12" Type="http://schemas.openxmlformats.org/officeDocument/2006/relationships/image" Target="../media/image13.jpeg"/><Relationship Id="rId2" Type="http://schemas.openxmlformats.org/officeDocument/2006/relationships/image" Target="../media/image3.jpeg"/><Relationship Id="rId1" Type="http://schemas.openxmlformats.org/officeDocument/2006/relationships/slideLayout" Target="../slideLayouts/slideLayout7.xml"/><Relationship Id="rId6" Type="http://schemas.openxmlformats.org/officeDocument/2006/relationships/image" Target="../media/image7.jpeg"/><Relationship Id="rId11" Type="http://schemas.openxmlformats.org/officeDocument/2006/relationships/image" Target="../media/image12.jpeg"/><Relationship Id="rId5" Type="http://schemas.openxmlformats.org/officeDocument/2006/relationships/image" Target="../media/image6.jpeg"/><Relationship Id="rId15" Type="http://schemas.openxmlformats.org/officeDocument/2006/relationships/image" Target="../media/image16.jpeg"/><Relationship Id="rId10" Type="http://schemas.openxmlformats.org/officeDocument/2006/relationships/image" Target="../media/image11.jpeg"/><Relationship Id="rId4" Type="http://schemas.openxmlformats.org/officeDocument/2006/relationships/image" Target="../media/image5.jpeg"/><Relationship Id="rId9" Type="http://schemas.openxmlformats.org/officeDocument/2006/relationships/image" Target="../media/image10.jpeg"/><Relationship Id="rId14" Type="http://schemas.openxmlformats.org/officeDocument/2006/relationships/image" Target="../media/image15.jpeg"/></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5FDF225-7855-1B22-D0A9-7E58B3F00168}"/>
              </a:ext>
            </a:extLst>
          </p:cNvPr>
          <p:cNvSpPr txBox="1"/>
          <p:nvPr/>
        </p:nvSpPr>
        <p:spPr>
          <a:xfrm flipH="1">
            <a:off x="3453336" y="3911164"/>
            <a:ext cx="2276591" cy="369332"/>
          </a:xfrm>
          <a:prstGeom prst="rect">
            <a:avLst/>
          </a:prstGeom>
          <a:noFill/>
        </p:spPr>
        <p:txBody>
          <a:bodyPr wrap="square" rtlCol="0">
            <a:spAutoFit/>
          </a:bodyPr>
          <a:lstStyle/>
          <a:p>
            <a:r>
              <a:rPr lang="en-IN" dirty="0"/>
              <a:t>Mohammed Sabir</a:t>
            </a:r>
          </a:p>
        </p:txBody>
      </p:sp>
      <p:sp>
        <p:nvSpPr>
          <p:cNvPr id="11" name="TextBox 10">
            <a:extLst>
              <a:ext uri="{FF2B5EF4-FFF2-40B4-BE49-F238E27FC236}">
                <a16:creationId xmlns:a16="http://schemas.microsoft.com/office/drawing/2014/main" id="{1D5E9A6E-0F2D-5F17-CBEE-C1C368056EE4}"/>
              </a:ext>
            </a:extLst>
          </p:cNvPr>
          <p:cNvSpPr txBox="1"/>
          <p:nvPr/>
        </p:nvSpPr>
        <p:spPr>
          <a:xfrm flipH="1">
            <a:off x="3453337" y="4281559"/>
            <a:ext cx="2550005" cy="369332"/>
          </a:xfrm>
          <a:prstGeom prst="rect">
            <a:avLst/>
          </a:prstGeom>
          <a:noFill/>
        </p:spPr>
        <p:txBody>
          <a:bodyPr wrap="square" rtlCol="0">
            <a:spAutoFit/>
          </a:bodyPr>
          <a:lstStyle/>
          <a:p>
            <a:r>
              <a:rPr lang="en-IN" dirty="0"/>
              <a:t>Mohammed Suhail</a:t>
            </a:r>
          </a:p>
        </p:txBody>
      </p:sp>
      <p:sp>
        <p:nvSpPr>
          <p:cNvPr id="12" name="TextBox 11">
            <a:extLst>
              <a:ext uri="{FF2B5EF4-FFF2-40B4-BE49-F238E27FC236}">
                <a16:creationId xmlns:a16="http://schemas.microsoft.com/office/drawing/2014/main" id="{C7310254-BCDF-1F33-95F4-3E6301D88237}"/>
              </a:ext>
            </a:extLst>
          </p:cNvPr>
          <p:cNvSpPr txBox="1"/>
          <p:nvPr/>
        </p:nvSpPr>
        <p:spPr>
          <a:xfrm>
            <a:off x="3450144" y="4633887"/>
            <a:ext cx="2671484" cy="369332"/>
          </a:xfrm>
          <a:prstGeom prst="rect">
            <a:avLst/>
          </a:prstGeom>
          <a:noFill/>
        </p:spPr>
        <p:txBody>
          <a:bodyPr wrap="square" rtlCol="0">
            <a:spAutoFit/>
          </a:bodyPr>
          <a:lstStyle/>
          <a:p>
            <a:r>
              <a:rPr lang="en-IN" dirty="0"/>
              <a:t>Mohammed Umarulla</a:t>
            </a:r>
          </a:p>
        </p:txBody>
      </p:sp>
      <p:sp>
        <p:nvSpPr>
          <p:cNvPr id="13" name="TextBox 12">
            <a:extLst>
              <a:ext uri="{FF2B5EF4-FFF2-40B4-BE49-F238E27FC236}">
                <a16:creationId xmlns:a16="http://schemas.microsoft.com/office/drawing/2014/main" id="{69DF791D-ACAF-9F66-9334-993CD8C0C049}"/>
              </a:ext>
            </a:extLst>
          </p:cNvPr>
          <p:cNvSpPr txBox="1"/>
          <p:nvPr/>
        </p:nvSpPr>
        <p:spPr>
          <a:xfrm flipH="1">
            <a:off x="3450144" y="5003219"/>
            <a:ext cx="2532521" cy="369332"/>
          </a:xfrm>
          <a:prstGeom prst="rect">
            <a:avLst/>
          </a:prstGeom>
          <a:noFill/>
        </p:spPr>
        <p:txBody>
          <a:bodyPr wrap="square" rtlCol="0">
            <a:spAutoFit/>
          </a:bodyPr>
          <a:lstStyle/>
          <a:p>
            <a:r>
              <a:rPr lang="en-IN" dirty="0"/>
              <a:t>Mohammed Yousuf</a:t>
            </a:r>
          </a:p>
        </p:txBody>
      </p:sp>
      <p:sp>
        <p:nvSpPr>
          <p:cNvPr id="18" name="TextBox 17">
            <a:extLst>
              <a:ext uri="{FF2B5EF4-FFF2-40B4-BE49-F238E27FC236}">
                <a16:creationId xmlns:a16="http://schemas.microsoft.com/office/drawing/2014/main" id="{2DD6FAFF-0742-462A-A549-E1FCC06C7135}"/>
              </a:ext>
            </a:extLst>
          </p:cNvPr>
          <p:cNvSpPr txBox="1"/>
          <p:nvPr/>
        </p:nvSpPr>
        <p:spPr>
          <a:xfrm>
            <a:off x="6003342" y="3948483"/>
            <a:ext cx="2276591" cy="369332"/>
          </a:xfrm>
          <a:prstGeom prst="rect">
            <a:avLst/>
          </a:prstGeom>
          <a:noFill/>
        </p:spPr>
        <p:txBody>
          <a:bodyPr wrap="square" rtlCol="0">
            <a:spAutoFit/>
          </a:bodyPr>
          <a:lstStyle/>
          <a:p>
            <a:r>
              <a:rPr lang="en-IN" dirty="0">
                <a:latin typeface="Bahnschrift Light" panose="020B0502040204020203" pitchFamily="34" charset="0"/>
              </a:rPr>
              <a:t>1HK20CS091</a:t>
            </a:r>
          </a:p>
        </p:txBody>
      </p:sp>
      <p:sp>
        <p:nvSpPr>
          <p:cNvPr id="19" name="TextBox 18">
            <a:extLst>
              <a:ext uri="{FF2B5EF4-FFF2-40B4-BE49-F238E27FC236}">
                <a16:creationId xmlns:a16="http://schemas.microsoft.com/office/drawing/2014/main" id="{B6783EB4-6B57-7207-DC2F-64597A2A953D}"/>
              </a:ext>
            </a:extLst>
          </p:cNvPr>
          <p:cNvSpPr txBox="1"/>
          <p:nvPr/>
        </p:nvSpPr>
        <p:spPr>
          <a:xfrm>
            <a:off x="6019871" y="4317815"/>
            <a:ext cx="1677295" cy="369332"/>
          </a:xfrm>
          <a:prstGeom prst="rect">
            <a:avLst/>
          </a:prstGeom>
          <a:noFill/>
        </p:spPr>
        <p:txBody>
          <a:bodyPr wrap="square" rtlCol="0">
            <a:spAutoFit/>
          </a:bodyPr>
          <a:lstStyle/>
          <a:p>
            <a:r>
              <a:rPr lang="en-IN" dirty="0">
                <a:latin typeface="Bahnschrift Light" panose="020B0502040204020203" pitchFamily="34" charset="0"/>
              </a:rPr>
              <a:t>1HK20CS094</a:t>
            </a:r>
          </a:p>
        </p:txBody>
      </p:sp>
      <p:sp>
        <p:nvSpPr>
          <p:cNvPr id="20" name="TextBox 19">
            <a:extLst>
              <a:ext uri="{FF2B5EF4-FFF2-40B4-BE49-F238E27FC236}">
                <a16:creationId xmlns:a16="http://schemas.microsoft.com/office/drawing/2014/main" id="{70DAAC21-E780-308F-968C-1079B4571FF3}"/>
              </a:ext>
            </a:extLst>
          </p:cNvPr>
          <p:cNvSpPr txBox="1"/>
          <p:nvPr/>
        </p:nvSpPr>
        <p:spPr>
          <a:xfrm>
            <a:off x="6016667" y="4657508"/>
            <a:ext cx="1551783" cy="369332"/>
          </a:xfrm>
          <a:prstGeom prst="rect">
            <a:avLst/>
          </a:prstGeom>
          <a:noFill/>
        </p:spPr>
        <p:txBody>
          <a:bodyPr wrap="square" rtlCol="0">
            <a:spAutoFit/>
          </a:bodyPr>
          <a:lstStyle/>
          <a:p>
            <a:r>
              <a:rPr lang="en-IN" dirty="0">
                <a:latin typeface="Bahnschrift Light" panose="020B0502040204020203" pitchFamily="34" charset="0"/>
              </a:rPr>
              <a:t>1HK20CS097</a:t>
            </a:r>
          </a:p>
        </p:txBody>
      </p:sp>
      <p:sp>
        <p:nvSpPr>
          <p:cNvPr id="21" name="TextBox 20">
            <a:extLst>
              <a:ext uri="{FF2B5EF4-FFF2-40B4-BE49-F238E27FC236}">
                <a16:creationId xmlns:a16="http://schemas.microsoft.com/office/drawing/2014/main" id="{8ABC5179-350D-05A0-FEF8-7C461D6C7126}"/>
              </a:ext>
            </a:extLst>
          </p:cNvPr>
          <p:cNvSpPr txBox="1"/>
          <p:nvPr/>
        </p:nvSpPr>
        <p:spPr>
          <a:xfrm>
            <a:off x="6016667" y="5002493"/>
            <a:ext cx="1623017" cy="369332"/>
          </a:xfrm>
          <a:prstGeom prst="rect">
            <a:avLst/>
          </a:prstGeom>
          <a:noFill/>
        </p:spPr>
        <p:txBody>
          <a:bodyPr wrap="square" rtlCol="0">
            <a:spAutoFit/>
          </a:bodyPr>
          <a:lstStyle/>
          <a:p>
            <a:r>
              <a:rPr lang="en-IN" dirty="0">
                <a:latin typeface="Bahnschrift Light" panose="020B0502040204020203" pitchFamily="34" charset="0"/>
              </a:rPr>
              <a:t>1HK20CS099</a:t>
            </a:r>
          </a:p>
        </p:txBody>
      </p:sp>
      <p:sp>
        <p:nvSpPr>
          <p:cNvPr id="22" name="TextBox 21">
            <a:extLst>
              <a:ext uri="{FF2B5EF4-FFF2-40B4-BE49-F238E27FC236}">
                <a16:creationId xmlns:a16="http://schemas.microsoft.com/office/drawing/2014/main" id="{9EC75015-6877-D845-DB1B-E3039189477B}"/>
              </a:ext>
            </a:extLst>
          </p:cNvPr>
          <p:cNvSpPr txBox="1"/>
          <p:nvPr/>
        </p:nvSpPr>
        <p:spPr>
          <a:xfrm>
            <a:off x="1294135" y="3286497"/>
            <a:ext cx="9654988" cy="430887"/>
          </a:xfrm>
          <a:prstGeom prst="rect">
            <a:avLst/>
          </a:prstGeom>
          <a:noFill/>
        </p:spPr>
        <p:txBody>
          <a:bodyPr wrap="square" rtlCol="0">
            <a:spAutoFit/>
          </a:bodyPr>
          <a:lstStyle/>
          <a:p>
            <a:pPr algn="just"/>
            <a:r>
              <a:rPr lang="en-US" sz="2200" b="1" dirty="0"/>
              <a:t>Enhancing Transportation Safety with YOLO-Based CNN Autonomous Vehicles</a:t>
            </a:r>
            <a:endParaRPr lang="en-IN" sz="2200" b="1" dirty="0"/>
          </a:p>
        </p:txBody>
      </p:sp>
      <p:pic>
        <p:nvPicPr>
          <p:cNvPr id="25" name="Picture 24">
            <a:extLst>
              <a:ext uri="{FF2B5EF4-FFF2-40B4-BE49-F238E27FC236}">
                <a16:creationId xmlns:a16="http://schemas.microsoft.com/office/drawing/2014/main" id="{62C8AA39-3081-2C76-DA6A-0098DAE62E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9730" y="312390"/>
            <a:ext cx="1189324" cy="1230335"/>
          </a:xfrm>
          <a:prstGeom prst="rect">
            <a:avLst/>
          </a:prstGeom>
        </p:spPr>
      </p:pic>
      <p:sp>
        <p:nvSpPr>
          <p:cNvPr id="10" name="TextBox 9">
            <a:extLst>
              <a:ext uri="{FF2B5EF4-FFF2-40B4-BE49-F238E27FC236}">
                <a16:creationId xmlns:a16="http://schemas.microsoft.com/office/drawing/2014/main" id="{F3A1D923-91DA-B161-4D2A-1B743C5E0B75}"/>
              </a:ext>
            </a:extLst>
          </p:cNvPr>
          <p:cNvSpPr txBox="1"/>
          <p:nvPr/>
        </p:nvSpPr>
        <p:spPr>
          <a:xfrm>
            <a:off x="3075286" y="635171"/>
            <a:ext cx="6092686" cy="584775"/>
          </a:xfrm>
          <a:prstGeom prst="rect">
            <a:avLst/>
          </a:prstGeom>
          <a:noFill/>
        </p:spPr>
        <p:txBody>
          <a:bodyPr wrap="square">
            <a:spAutoFit/>
          </a:bodyPr>
          <a:lstStyle/>
          <a:p>
            <a:r>
              <a:rPr lang="en-IN" sz="3200" dirty="0"/>
              <a:t>HKBK COLLEGE OF ENGINEERING</a:t>
            </a:r>
          </a:p>
        </p:txBody>
      </p:sp>
      <p:sp>
        <p:nvSpPr>
          <p:cNvPr id="23" name="TextBox 22">
            <a:extLst>
              <a:ext uri="{FF2B5EF4-FFF2-40B4-BE49-F238E27FC236}">
                <a16:creationId xmlns:a16="http://schemas.microsoft.com/office/drawing/2014/main" id="{97AE7E61-DEBE-D490-9B9E-20845D8156D5}"/>
              </a:ext>
            </a:extLst>
          </p:cNvPr>
          <p:cNvSpPr txBox="1"/>
          <p:nvPr/>
        </p:nvSpPr>
        <p:spPr>
          <a:xfrm>
            <a:off x="2973528" y="1096200"/>
            <a:ext cx="6092686" cy="487313"/>
          </a:xfrm>
          <a:prstGeom prst="rect">
            <a:avLst/>
          </a:prstGeom>
          <a:noFill/>
        </p:spPr>
        <p:txBody>
          <a:bodyPr wrap="square">
            <a:spAutoFit/>
          </a:bodyPr>
          <a:lstStyle/>
          <a:p>
            <a:pPr marL="168910" marR="0" algn="ctr">
              <a:spcBef>
                <a:spcPts val="225"/>
              </a:spcBef>
              <a:spcAft>
                <a:spcPts val="0"/>
              </a:spcAft>
            </a:pPr>
            <a:r>
              <a:rPr lang="en-US" sz="1200" dirty="0">
                <a:effectLst/>
                <a:latin typeface="Times New Roman" panose="02020603050405020304" pitchFamily="18" charset="0"/>
                <a:ea typeface="Times New Roman" panose="02020603050405020304" pitchFamily="18" charset="0"/>
              </a:rPr>
              <a:t>No.22/1,</a:t>
            </a:r>
            <a:r>
              <a:rPr lang="en-US" sz="1200" spc="-2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Opp.,</a:t>
            </a:r>
            <a:r>
              <a:rPr lang="en-US" sz="1200" spc="-2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Manyata</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Tech Park</a:t>
            </a:r>
            <a:r>
              <a:rPr lang="en-US" sz="1200" spc="-2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Rd,</a:t>
            </a:r>
            <a:r>
              <a:rPr lang="en-US" sz="1200" spc="-30" dirty="0">
                <a:effectLst/>
                <a:latin typeface="Times New Roman" panose="02020603050405020304" pitchFamily="18" charset="0"/>
                <a:ea typeface="Times New Roman" panose="02020603050405020304" pitchFamily="18" charset="0"/>
              </a:rPr>
              <a:t> </a:t>
            </a:r>
            <a:r>
              <a:rPr lang="en-US" sz="1200" dirty="0" err="1">
                <a:effectLst/>
                <a:latin typeface="Times New Roman" panose="02020603050405020304" pitchFamily="18" charset="0"/>
                <a:ea typeface="Times New Roman" panose="02020603050405020304" pitchFamily="18" charset="0"/>
              </a:rPr>
              <a:t>Nagawara</a:t>
            </a:r>
            <a:r>
              <a:rPr lang="en-US" sz="1200" dirty="0">
                <a:effectLst/>
                <a:latin typeface="Times New Roman" panose="02020603050405020304" pitchFamily="18" charset="0"/>
                <a:ea typeface="Times New Roman" panose="02020603050405020304" pitchFamily="18" charset="0"/>
              </a:rPr>
              <a:t>,</a:t>
            </a:r>
            <a:r>
              <a:rPr lang="en-US" sz="1200" spc="-2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Bengaluru, Karnataka 560045</a:t>
            </a:r>
            <a:endParaRPr lang="en-IN" sz="1200" dirty="0">
              <a:effectLst/>
              <a:latin typeface="Times New Roman" panose="02020603050405020304" pitchFamily="18" charset="0"/>
              <a:ea typeface="Times New Roman" panose="02020603050405020304" pitchFamily="18" charset="0"/>
            </a:endParaRPr>
          </a:p>
          <a:p>
            <a:pPr marL="167640" marR="0" algn="ctr">
              <a:spcBef>
                <a:spcPts val="185"/>
              </a:spcBef>
              <a:spcAft>
                <a:spcPts val="0"/>
              </a:spcAft>
              <a:tabLst>
                <a:tab pos="1859280" algn="l"/>
              </a:tabLst>
            </a:pPr>
            <a:r>
              <a:rPr lang="en-US" sz="1200" b="1" dirty="0">
                <a:effectLst/>
                <a:latin typeface="Times New Roman" panose="02020603050405020304" pitchFamily="18" charset="0"/>
                <a:ea typeface="Times New Roman" panose="02020603050405020304" pitchFamily="18" charset="0"/>
              </a:rPr>
              <a:t>Email:</a:t>
            </a:r>
            <a:r>
              <a:rPr lang="en-US" sz="1200" b="1" spc="-25" dirty="0">
                <a:effectLst/>
                <a:latin typeface="Times New Roman" panose="02020603050405020304" pitchFamily="18" charset="0"/>
                <a:ea typeface="Times New Roman" panose="02020603050405020304" pitchFamily="18" charset="0"/>
              </a:rPr>
              <a:t> </a:t>
            </a:r>
            <a:r>
              <a:rPr lang="en-US" sz="1200" u="none" strike="noStrike" dirty="0">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info@hkbk.edu.in</a:t>
            </a:r>
            <a:r>
              <a:rPr lang="en-US" sz="1200" b="1" dirty="0">
                <a:effectLst/>
                <a:latin typeface="Times New Roman" panose="02020603050405020304" pitchFamily="18" charset="0"/>
                <a:ea typeface="Times New Roman" panose="02020603050405020304" pitchFamily="18" charset="0"/>
              </a:rPr>
              <a:t>	URL:</a:t>
            </a:r>
            <a:r>
              <a:rPr lang="en-US" sz="1200" b="1" spc="-15" dirty="0">
                <a:effectLst/>
                <a:latin typeface="Times New Roman" panose="02020603050405020304" pitchFamily="18" charset="0"/>
                <a:ea typeface="Times New Roman" panose="02020603050405020304" pitchFamily="18" charset="0"/>
              </a:rPr>
              <a:t> </a:t>
            </a:r>
            <a:r>
              <a:rPr lang="en-US" sz="1200" u="none" strike="noStrike" dirty="0">
                <a:effectLst/>
                <a:latin typeface="Times New Roman" panose="02020603050405020304" pitchFamily="18" charset="0"/>
                <a:ea typeface="Times New Roman" panose="02020603050405020304" pitchFamily="18" charset="0"/>
                <a:hlinkClick r:id="rId4">
                  <a:extLst>
                    <a:ext uri="{A12FA001-AC4F-418D-AE19-62706E023703}">
                      <ahyp:hlinkClr xmlns:ahyp="http://schemas.microsoft.com/office/drawing/2018/hyperlinkcolor" val="tx"/>
                    </a:ext>
                  </a:extLst>
                </a:hlinkClick>
              </a:rPr>
              <a:t>www.hkbk.edu.in</a:t>
            </a:r>
            <a:endParaRPr lang="en-IN" sz="1200" dirty="0">
              <a:effectLst/>
              <a:latin typeface="Times New Roman" panose="02020603050405020304" pitchFamily="18" charset="0"/>
              <a:ea typeface="Times New Roman" panose="02020603050405020304" pitchFamily="18" charset="0"/>
            </a:endParaRPr>
          </a:p>
        </p:txBody>
      </p:sp>
      <p:pic>
        <p:nvPicPr>
          <p:cNvPr id="24" name="Picture 23">
            <a:extLst>
              <a:ext uri="{FF2B5EF4-FFF2-40B4-BE49-F238E27FC236}">
                <a16:creationId xmlns:a16="http://schemas.microsoft.com/office/drawing/2014/main" id="{7FD14A60-A384-CA54-BF31-A5DA0D4ED75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32381" y="461510"/>
            <a:ext cx="1037067" cy="1037067"/>
          </a:xfrm>
          <a:prstGeom prst="rect">
            <a:avLst/>
          </a:prstGeom>
        </p:spPr>
      </p:pic>
      <p:sp>
        <p:nvSpPr>
          <p:cNvPr id="28" name="TextBox 27">
            <a:extLst>
              <a:ext uri="{FF2B5EF4-FFF2-40B4-BE49-F238E27FC236}">
                <a16:creationId xmlns:a16="http://schemas.microsoft.com/office/drawing/2014/main" id="{9B06B09B-BAD0-8BA2-A3D9-5D2E2D059446}"/>
              </a:ext>
            </a:extLst>
          </p:cNvPr>
          <p:cNvSpPr txBox="1"/>
          <p:nvPr/>
        </p:nvSpPr>
        <p:spPr>
          <a:xfrm>
            <a:off x="2781599" y="1764443"/>
            <a:ext cx="6628802" cy="461665"/>
          </a:xfrm>
          <a:prstGeom prst="rect">
            <a:avLst/>
          </a:prstGeom>
          <a:noFill/>
        </p:spPr>
        <p:txBody>
          <a:bodyPr wrap="square">
            <a:spAutoFit/>
          </a:bodyPr>
          <a:lstStyle/>
          <a:p>
            <a:r>
              <a:rPr lang="en-IN" sz="2400" dirty="0"/>
              <a:t>Department of Computer Science and Engineering</a:t>
            </a:r>
          </a:p>
        </p:txBody>
      </p:sp>
      <p:sp>
        <p:nvSpPr>
          <p:cNvPr id="36" name="TextBox 35">
            <a:extLst>
              <a:ext uri="{FF2B5EF4-FFF2-40B4-BE49-F238E27FC236}">
                <a16:creationId xmlns:a16="http://schemas.microsoft.com/office/drawing/2014/main" id="{9647ED9D-9DF3-5CF2-DEAF-A31B1F272A58}"/>
              </a:ext>
            </a:extLst>
          </p:cNvPr>
          <p:cNvSpPr txBox="1"/>
          <p:nvPr/>
        </p:nvSpPr>
        <p:spPr>
          <a:xfrm>
            <a:off x="4030073" y="2288002"/>
            <a:ext cx="4183111" cy="369332"/>
          </a:xfrm>
          <a:prstGeom prst="rect">
            <a:avLst/>
          </a:prstGeom>
          <a:noFill/>
        </p:spPr>
        <p:txBody>
          <a:bodyPr wrap="square">
            <a:spAutoFit/>
          </a:bodyPr>
          <a:lstStyle/>
          <a:p>
            <a:r>
              <a:rPr lang="en-IN" b="1" dirty="0"/>
              <a:t>2</a:t>
            </a:r>
            <a:r>
              <a:rPr lang="en-IN" b="1" baseline="30000" dirty="0"/>
              <a:t>nd</a:t>
            </a:r>
            <a:r>
              <a:rPr lang="en-IN" b="1" dirty="0"/>
              <a:t> Project Phase Review- </a:t>
            </a:r>
            <a:r>
              <a:rPr lang="en-IN" b="1" dirty="0">
                <a:latin typeface="Bahnschrift Light" panose="020B0502040204020203" pitchFamily="34" charset="0"/>
              </a:rPr>
              <a:t>18CSP83</a:t>
            </a:r>
          </a:p>
        </p:txBody>
      </p:sp>
      <p:sp>
        <p:nvSpPr>
          <p:cNvPr id="38" name="TextBox 37">
            <a:extLst>
              <a:ext uri="{FF2B5EF4-FFF2-40B4-BE49-F238E27FC236}">
                <a16:creationId xmlns:a16="http://schemas.microsoft.com/office/drawing/2014/main" id="{546FB400-1B36-2E82-4892-58D99CC7C044}"/>
              </a:ext>
            </a:extLst>
          </p:cNvPr>
          <p:cNvSpPr txBox="1"/>
          <p:nvPr/>
        </p:nvSpPr>
        <p:spPr>
          <a:xfrm>
            <a:off x="5093149" y="2657334"/>
            <a:ext cx="1516516" cy="646331"/>
          </a:xfrm>
          <a:prstGeom prst="rect">
            <a:avLst/>
          </a:prstGeom>
          <a:noFill/>
        </p:spPr>
        <p:txBody>
          <a:bodyPr wrap="square">
            <a:spAutoFit/>
          </a:bodyPr>
          <a:lstStyle/>
          <a:p>
            <a:pPr marL="0" algn="ctr" rtl="0" eaLnBrk="1" latinLnBrk="0" hangingPunct="1">
              <a:spcBef>
                <a:spcPts val="0"/>
              </a:spcBef>
              <a:spcAft>
                <a:spcPts val="0"/>
              </a:spcAft>
            </a:pPr>
            <a:r>
              <a:rPr lang="en-IN" sz="1800" kern="1200" dirty="0">
                <a:solidFill>
                  <a:srgbClr val="000000"/>
                </a:solidFill>
                <a:effectLst/>
                <a:latin typeface="Century Gothic" panose="020B0502020202020204" pitchFamily="34" charset="0"/>
                <a:ea typeface="+mn-ea"/>
                <a:cs typeface="+mn-cs"/>
              </a:rPr>
              <a:t>B2 Batch</a:t>
            </a:r>
            <a:endParaRPr lang="en-IN" dirty="0">
              <a:effectLst/>
            </a:endParaRPr>
          </a:p>
          <a:p>
            <a:pPr marL="0" algn="ctr" rtl="0" eaLnBrk="1" latinLnBrk="0" hangingPunct="1">
              <a:spcBef>
                <a:spcPts val="0"/>
              </a:spcBef>
              <a:spcAft>
                <a:spcPts val="0"/>
              </a:spcAft>
            </a:pPr>
            <a:r>
              <a:rPr lang="en-IN" sz="1800" kern="1200" dirty="0">
                <a:solidFill>
                  <a:srgbClr val="000000"/>
                </a:solidFill>
                <a:effectLst/>
                <a:latin typeface="Century Gothic" panose="020B0502020202020204" pitchFamily="34" charset="0"/>
                <a:ea typeface="+mn-ea"/>
                <a:cs typeface="+mn-cs"/>
              </a:rPr>
              <a:t>28-05-2024</a:t>
            </a:r>
            <a:endParaRPr lang="en-IN" dirty="0">
              <a:effectLst/>
            </a:endParaRPr>
          </a:p>
        </p:txBody>
      </p:sp>
      <p:sp>
        <p:nvSpPr>
          <p:cNvPr id="42" name="TextBox 41">
            <a:extLst>
              <a:ext uri="{FF2B5EF4-FFF2-40B4-BE49-F238E27FC236}">
                <a16:creationId xmlns:a16="http://schemas.microsoft.com/office/drawing/2014/main" id="{4CDA708D-0C07-DF9E-6E63-697A857EC4BC}"/>
              </a:ext>
            </a:extLst>
          </p:cNvPr>
          <p:cNvSpPr txBox="1"/>
          <p:nvPr/>
        </p:nvSpPr>
        <p:spPr>
          <a:xfrm>
            <a:off x="4454925" y="5508143"/>
            <a:ext cx="2550005" cy="369332"/>
          </a:xfrm>
          <a:prstGeom prst="rect">
            <a:avLst/>
          </a:prstGeom>
          <a:noFill/>
        </p:spPr>
        <p:txBody>
          <a:bodyPr wrap="square">
            <a:spAutoFit/>
          </a:bodyPr>
          <a:lstStyle/>
          <a:p>
            <a:r>
              <a:rPr lang="en-IN" b="1" dirty="0"/>
              <a:t>Under the Guidance of</a:t>
            </a:r>
          </a:p>
        </p:txBody>
      </p:sp>
      <p:sp>
        <p:nvSpPr>
          <p:cNvPr id="44" name="TextBox 43">
            <a:extLst>
              <a:ext uri="{FF2B5EF4-FFF2-40B4-BE49-F238E27FC236}">
                <a16:creationId xmlns:a16="http://schemas.microsoft.com/office/drawing/2014/main" id="{9964460B-D81A-0D66-38BA-D2B33719015C}"/>
              </a:ext>
            </a:extLst>
          </p:cNvPr>
          <p:cNvSpPr txBox="1"/>
          <p:nvPr/>
        </p:nvSpPr>
        <p:spPr>
          <a:xfrm>
            <a:off x="4732835" y="5815036"/>
            <a:ext cx="2046398" cy="369332"/>
          </a:xfrm>
          <a:prstGeom prst="rect">
            <a:avLst/>
          </a:prstGeom>
          <a:noFill/>
        </p:spPr>
        <p:txBody>
          <a:bodyPr wrap="square">
            <a:spAutoFit/>
          </a:bodyPr>
          <a:lstStyle/>
          <a:p>
            <a:r>
              <a:rPr lang="en-IN" dirty="0"/>
              <a:t>Prof. </a:t>
            </a:r>
            <a:r>
              <a:rPr lang="en-IN" dirty="0" err="1"/>
              <a:t>Sarumathi</a:t>
            </a:r>
            <a:r>
              <a:rPr lang="en-IN" dirty="0"/>
              <a:t> S</a:t>
            </a:r>
          </a:p>
        </p:txBody>
      </p:sp>
      <p:sp>
        <p:nvSpPr>
          <p:cNvPr id="46" name="TextBox 45">
            <a:extLst>
              <a:ext uri="{FF2B5EF4-FFF2-40B4-BE49-F238E27FC236}">
                <a16:creationId xmlns:a16="http://schemas.microsoft.com/office/drawing/2014/main" id="{8D8B5202-BE70-00DC-64E6-D093B5A97FD8}"/>
              </a:ext>
            </a:extLst>
          </p:cNvPr>
          <p:cNvSpPr txBox="1"/>
          <p:nvPr/>
        </p:nvSpPr>
        <p:spPr>
          <a:xfrm>
            <a:off x="4706728" y="6184368"/>
            <a:ext cx="2046398" cy="369332"/>
          </a:xfrm>
          <a:prstGeom prst="rect">
            <a:avLst/>
          </a:prstGeom>
          <a:noFill/>
        </p:spPr>
        <p:txBody>
          <a:bodyPr wrap="square">
            <a:spAutoFit/>
          </a:bodyPr>
          <a:lstStyle/>
          <a:p>
            <a:r>
              <a:rPr lang="en-IN" dirty="0"/>
              <a:t>Assistant Professor</a:t>
            </a:r>
          </a:p>
        </p:txBody>
      </p:sp>
    </p:spTree>
    <p:extLst>
      <p:ext uri="{BB962C8B-B14F-4D97-AF65-F5344CB8AC3E}">
        <p14:creationId xmlns:p14="http://schemas.microsoft.com/office/powerpoint/2010/main" val="39505448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FE4FD1-A668-B136-9740-B07799836763}"/>
              </a:ext>
            </a:extLst>
          </p:cNvPr>
          <p:cNvSpPr txBox="1"/>
          <p:nvPr/>
        </p:nvSpPr>
        <p:spPr>
          <a:xfrm>
            <a:off x="4734085" y="1350368"/>
            <a:ext cx="2723823" cy="584775"/>
          </a:xfrm>
          <a:prstGeom prst="rect">
            <a:avLst/>
          </a:prstGeom>
          <a:noFill/>
        </p:spPr>
        <p:txBody>
          <a:bodyPr wrap="none" rtlCol="0">
            <a:spAutoFit/>
          </a:bodyPr>
          <a:lstStyle/>
          <a:p>
            <a:r>
              <a:rPr lang="en-IN" sz="3200" b="1" dirty="0">
                <a:solidFill>
                  <a:schemeClr val="accent1"/>
                </a:solidFill>
                <a:latin typeface="+mj-lt"/>
                <a:cs typeface="Times New Roman" panose="02020603050405020304" pitchFamily="18" charset="0"/>
              </a:rPr>
              <a:t>CONCLUSION</a:t>
            </a:r>
          </a:p>
        </p:txBody>
      </p:sp>
      <p:sp>
        <p:nvSpPr>
          <p:cNvPr id="3" name="TextBox 2">
            <a:extLst>
              <a:ext uri="{FF2B5EF4-FFF2-40B4-BE49-F238E27FC236}">
                <a16:creationId xmlns:a16="http://schemas.microsoft.com/office/drawing/2014/main" id="{06838472-7CE3-A34B-CADF-065F03F193CC}"/>
              </a:ext>
            </a:extLst>
          </p:cNvPr>
          <p:cNvSpPr txBox="1"/>
          <p:nvPr/>
        </p:nvSpPr>
        <p:spPr>
          <a:xfrm>
            <a:off x="1425386" y="2274838"/>
            <a:ext cx="9466729" cy="2308324"/>
          </a:xfrm>
          <a:prstGeom prst="rect">
            <a:avLst/>
          </a:prstGeom>
          <a:noFill/>
        </p:spPr>
        <p:txBody>
          <a:bodyPr wrap="square" rtlCol="0">
            <a:spAutoFit/>
          </a:bodyPr>
          <a:lstStyle/>
          <a:p>
            <a:pPr algn="just"/>
            <a:r>
              <a:rPr lang="en-IN" dirty="0">
                <a:latin typeface="Times New Roman" panose="02020603050405020304" pitchFamily="18" charset="0"/>
                <a:cs typeface="Times New Roman" panose="02020603050405020304" pitchFamily="18" charset="0"/>
              </a:rPr>
              <a:t>In conclusion, our research, “Enhancing Transportation Safety with YOLO-based CNN Autonomous Vehicles”, introduces a pioneering methodology aimed at bolstering autonomous vehicle technologies. Quantitatively, our model achieved an impressive overall accuracy of 74-75 percent in real-time driving scenarios, demonstrating its effectiveness. Qualitatively, practical implementation on a 10-meter test track validated our system’s reliability and agility in </a:t>
            </a:r>
            <a:r>
              <a:rPr lang="en-IN" dirty="0" err="1">
                <a:latin typeface="Times New Roman" panose="02020603050405020304" pitchFamily="18" charset="0"/>
                <a:cs typeface="Times New Roman" panose="02020603050405020304" pitchFamily="18" charset="0"/>
              </a:rPr>
              <a:t>maneuvering</a:t>
            </a:r>
            <a:r>
              <a:rPr lang="en-IN" dirty="0">
                <a:latin typeface="Times New Roman" panose="02020603050405020304" pitchFamily="18" charset="0"/>
                <a:cs typeface="Times New Roman" panose="02020603050405020304" pitchFamily="18" charset="0"/>
              </a:rPr>
              <a:t> around obstacles. The seamless integration of sensors and components further enhances our vehicle’s performance. Our strategic roadmap ensures smooth integration into existing transportation networks, promising safer and more efficient mobility. </a:t>
            </a:r>
          </a:p>
        </p:txBody>
      </p:sp>
    </p:spTree>
    <p:extLst>
      <p:ext uri="{BB962C8B-B14F-4D97-AF65-F5344CB8AC3E}">
        <p14:creationId xmlns:p14="http://schemas.microsoft.com/office/powerpoint/2010/main" val="28410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2200C5-F5E4-70CC-F4EA-E3D7BF4FFBD6}"/>
              </a:ext>
            </a:extLst>
          </p:cNvPr>
          <p:cNvSpPr txBox="1"/>
          <p:nvPr/>
        </p:nvSpPr>
        <p:spPr>
          <a:xfrm>
            <a:off x="4047037" y="546336"/>
            <a:ext cx="4265911" cy="584775"/>
          </a:xfrm>
          <a:prstGeom prst="rect">
            <a:avLst/>
          </a:prstGeom>
          <a:noFill/>
        </p:spPr>
        <p:txBody>
          <a:bodyPr wrap="none" rtlCol="0">
            <a:spAutoFit/>
          </a:bodyPr>
          <a:lstStyle/>
          <a:p>
            <a:r>
              <a:rPr lang="en-IN" sz="3200" b="1" dirty="0">
                <a:solidFill>
                  <a:schemeClr val="accent6"/>
                </a:solidFill>
              </a:rPr>
              <a:t>TEAM CONTRIBUTION</a:t>
            </a:r>
          </a:p>
        </p:txBody>
      </p:sp>
      <p:pic>
        <p:nvPicPr>
          <p:cNvPr id="4" name="Picture 3">
            <a:extLst>
              <a:ext uri="{FF2B5EF4-FFF2-40B4-BE49-F238E27FC236}">
                <a16:creationId xmlns:a16="http://schemas.microsoft.com/office/drawing/2014/main" id="{9C8F5252-B771-A3DC-79AF-C20AC993CF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678944" y="2400292"/>
            <a:ext cx="5006560" cy="28161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Picture 5">
            <a:extLst>
              <a:ext uri="{FF2B5EF4-FFF2-40B4-BE49-F238E27FC236}">
                <a16:creationId xmlns:a16="http://schemas.microsoft.com/office/drawing/2014/main" id="{00EB6CE7-CC1C-B7D6-72DA-BB0936A1C4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7864386" y="2400289"/>
            <a:ext cx="5006556" cy="281619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Picture 7">
            <a:extLst>
              <a:ext uri="{FF2B5EF4-FFF2-40B4-BE49-F238E27FC236}">
                <a16:creationId xmlns:a16="http://schemas.microsoft.com/office/drawing/2014/main" id="{8F3814D7-B6E4-C493-EAEF-9986E94694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5074499" y="2541967"/>
            <a:ext cx="5006559" cy="253283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0" name="Picture 9">
            <a:extLst>
              <a:ext uri="{FF2B5EF4-FFF2-40B4-BE49-F238E27FC236}">
                <a16:creationId xmlns:a16="http://schemas.microsoft.com/office/drawing/2014/main" id="{EDC06F46-E9B3-0686-39EE-11D99B62996C}"/>
              </a:ext>
            </a:extLst>
          </p:cNvPr>
          <p:cNvPicPr>
            <a:picLocks noChangeAspect="1"/>
          </p:cNvPicPr>
          <p:nvPr/>
        </p:nvPicPr>
        <p:blipFill rotWithShape="1">
          <a:blip r:embed="rId5">
            <a:extLst>
              <a:ext uri="{28A0092B-C50C-407E-A947-70E740481C1C}">
                <a14:useLocalDpi xmlns:a14="http://schemas.microsoft.com/office/drawing/2010/main" val="0"/>
              </a:ext>
            </a:extLst>
          </a:blip>
          <a:srcRect b="11045"/>
          <a:stretch/>
        </p:blipFill>
        <p:spPr>
          <a:xfrm rot="5400000">
            <a:off x="2268617" y="2400288"/>
            <a:ext cx="5006560" cy="281619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TextBox 2">
            <a:extLst>
              <a:ext uri="{FF2B5EF4-FFF2-40B4-BE49-F238E27FC236}">
                <a16:creationId xmlns:a16="http://schemas.microsoft.com/office/drawing/2014/main" id="{8C64B9EA-DFE5-1B96-1EBB-9595F342F83B}"/>
              </a:ext>
            </a:extLst>
          </p:cNvPr>
          <p:cNvSpPr txBox="1"/>
          <p:nvPr/>
        </p:nvSpPr>
        <p:spPr>
          <a:xfrm>
            <a:off x="784430" y="6311663"/>
            <a:ext cx="2079812" cy="369332"/>
          </a:xfrm>
          <a:prstGeom prst="rect">
            <a:avLst/>
          </a:prstGeom>
          <a:noFill/>
        </p:spPr>
        <p:txBody>
          <a:bodyPr wrap="square" rtlCol="0">
            <a:spAutoFit/>
          </a:bodyPr>
          <a:lstStyle/>
          <a:p>
            <a:r>
              <a:rPr lang="en-IN" dirty="0"/>
              <a:t>Mohammed Sabir</a:t>
            </a:r>
          </a:p>
        </p:txBody>
      </p:sp>
      <p:sp>
        <p:nvSpPr>
          <p:cNvPr id="5" name="TextBox 4">
            <a:extLst>
              <a:ext uri="{FF2B5EF4-FFF2-40B4-BE49-F238E27FC236}">
                <a16:creationId xmlns:a16="http://schemas.microsoft.com/office/drawing/2014/main" id="{A00324D3-87CE-FAE9-D81F-38F90EEF5A61}"/>
              </a:ext>
            </a:extLst>
          </p:cNvPr>
          <p:cNvSpPr txBox="1"/>
          <p:nvPr/>
        </p:nvSpPr>
        <p:spPr>
          <a:xfrm>
            <a:off x="3696751" y="6312245"/>
            <a:ext cx="1985608" cy="369332"/>
          </a:xfrm>
          <a:prstGeom prst="rect">
            <a:avLst/>
          </a:prstGeom>
          <a:noFill/>
        </p:spPr>
        <p:txBody>
          <a:bodyPr wrap="none" rtlCol="0">
            <a:spAutoFit/>
          </a:bodyPr>
          <a:lstStyle/>
          <a:p>
            <a:r>
              <a:rPr lang="en-IN" dirty="0"/>
              <a:t>Mohammed Suhail</a:t>
            </a:r>
          </a:p>
        </p:txBody>
      </p:sp>
      <p:sp>
        <p:nvSpPr>
          <p:cNvPr id="7" name="TextBox 6">
            <a:extLst>
              <a:ext uri="{FF2B5EF4-FFF2-40B4-BE49-F238E27FC236}">
                <a16:creationId xmlns:a16="http://schemas.microsoft.com/office/drawing/2014/main" id="{1CAB93A0-E36F-2239-CE10-BDEA66D819B1}"/>
              </a:ext>
            </a:extLst>
          </p:cNvPr>
          <p:cNvSpPr txBox="1"/>
          <p:nvPr/>
        </p:nvSpPr>
        <p:spPr>
          <a:xfrm>
            <a:off x="6386977" y="6300991"/>
            <a:ext cx="2271456" cy="369332"/>
          </a:xfrm>
          <a:prstGeom prst="rect">
            <a:avLst/>
          </a:prstGeom>
          <a:noFill/>
        </p:spPr>
        <p:txBody>
          <a:bodyPr wrap="none" rtlCol="0">
            <a:spAutoFit/>
          </a:bodyPr>
          <a:lstStyle/>
          <a:p>
            <a:r>
              <a:rPr lang="en-IN" dirty="0"/>
              <a:t>Mohammed Umarulla</a:t>
            </a:r>
          </a:p>
        </p:txBody>
      </p:sp>
      <p:sp>
        <p:nvSpPr>
          <p:cNvPr id="9" name="TextBox 8">
            <a:extLst>
              <a:ext uri="{FF2B5EF4-FFF2-40B4-BE49-F238E27FC236}">
                <a16:creationId xmlns:a16="http://schemas.microsoft.com/office/drawing/2014/main" id="{8CCA012C-E1CC-1022-77B3-6D4CC7C8A9E5}"/>
              </a:ext>
            </a:extLst>
          </p:cNvPr>
          <p:cNvSpPr txBox="1"/>
          <p:nvPr/>
        </p:nvSpPr>
        <p:spPr>
          <a:xfrm>
            <a:off x="9334538" y="6300991"/>
            <a:ext cx="2026389" cy="369332"/>
          </a:xfrm>
          <a:prstGeom prst="rect">
            <a:avLst/>
          </a:prstGeom>
          <a:noFill/>
        </p:spPr>
        <p:txBody>
          <a:bodyPr wrap="none" rtlCol="0">
            <a:spAutoFit/>
          </a:bodyPr>
          <a:lstStyle/>
          <a:p>
            <a:r>
              <a:rPr lang="en-IN" dirty="0"/>
              <a:t>Mohammed Yousuf</a:t>
            </a:r>
          </a:p>
        </p:txBody>
      </p:sp>
    </p:spTree>
    <p:extLst>
      <p:ext uri="{BB962C8B-B14F-4D97-AF65-F5344CB8AC3E}">
        <p14:creationId xmlns:p14="http://schemas.microsoft.com/office/powerpoint/2010/main" val="106775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41876-808E-FFD6-845D-B3C040B00F70}"/>
              </a:ext>
            </a:extLst>
          </p:cNvPr>
          <p:cNvSpPr>
            <a:spLocks noGrp="1"/>
          </p:cNvSpPr>
          <p:nvPr>
            <p:ph type="title"/>
          </p:nvPr>
        </p:nvSpPr>
        <p:spPr>
          <a:xfrm>
            <a:off x="4839423" y="715750"/>
            <a:ext cx="2637142" cy="324156"/>
          </a:xfrm>
        </p:spPr>
        <p:txBody>
          <a:bodyPr>
            <a:noAutofit/>
          </a:bodyPr>
          <a:lstStyle/>
          <a:p>
            <a:r>
              <a:rPr lang="en-IN" sz="3200" b="1" dirty="0"/>
              <a:t>REFERENCES</a:t>
            </a:r>
          </a:p>
        </p:txBody>
      </p:sp>
      <p:sp>
        <p:nvSpPr>
          <p:cNvPr id="5" name="TextBox 4">
            <a:extLst>
              <a:ext uri="{FF2B5EF4-FFF2-40B4-BE49-F238E27FC236}">
                <a16:creationId xmlns:a16="http://schemas.microsoft.com/office/drawing/2014/main" id="{967FC16B-45A9-BF47-40C4-ED83C7B07C11}"/>
              </a:ext>
            </a:extLst>
          </p:cNvPr>
          <p:cNvSpPr txBox="1"/>
          <p:nvPr/>
        </p:nvSpPr>
        <p:spPr>
          <a:xfrm>
            <a:off x="1147481" y="1340936"/>
            <a:ext cx="9897035" cy="4801314"/>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[1] </a:t>
            </a:r>
            <a:r>
              <a:rPr lang="en-IN" dirty="0" err="1">
                <a:latin typeface="Times New Roman" panose="02020603050405020304" pitchFamily="18" charset="0"/>
                <a:cs typeface="Times New Roman" panose="02020603050405020304" pitchFamily="18" charset="0"/>
              </a:rPr>
              <a:t>Sanil</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Nischal</a:t>
            </a:r>
            <a:r>
              <a:rPr lang="en-IN" dirty="0">
                <a:latin typeface="Times New Roman" panose="02020603050405020304" pitchFamily="18" charset="0"/>
                <a:cs typeface="Times New Roman" panose="02020603050405020304" pitchFamily="18" charset="0"/>
              </a:rPr>
              <a:t>, V. Rakesh, Rishab </a:t>
            </a:r>
            <a:r>
              <a:rPr lang="en-IN" dirty="0" err="1">
                <a:latin typeface="Times New Roman" panose="02020603050405020304" pitchFamily="18" charset="0"/>
                <a:cs typeface="Times New Roman" panose="02020603050405020304" pitchFamily="18" charset="0"/>
              </a:rPr>
              <a:t>Mallapur</a:t>
            </a:r>
            <a:r>
              <a:rPr lang="en-IN" dirty="0">
                <a:latin typeface="Times New Roman" panose="02020603050405020304" pitchFamily="18" charset="0"/>
                <a:cs typeface="Times New Roman" panose="02020603050405020304" pitchFamily="18" charset="0"/>
              </a:rPr>
              <a:t>, and Mohammed Riyaz Ahmed. “Deep learning techniques for obstacle detection and avoidance in driverless cars.” In 2020 International Conference on Artificial Intelligence and Signal Processing (AISP), pp. 1-4. IEEE, 2020.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[2] </a:t>
            </a:r>
            <a:r>
              <a:rPr lang="en-IN" dirty="0" err="1">
                <a:latin typeface="Times New Roman" panose="02020603050405020304" pitchFamily="18" charset="0"/>
                <a:cs typeface="Times New Roman" panose="02020603050405020304" pitchFamily="18" charset="0"/>
              </a:rPr>
              <a:t>Shaghouri</a:t>
            </a:r>
            <a:r>
              <a:rPr lang="en-IN" dirty="0">
                <a:latin typeface="Times New Roman" panose="02020603050405020304" pitchFamily="18" charset="0"/>
                <a:cs typeface="Times New Roman" panose="02020603050405020304" pitchFamily="18" charset="0"/>
              </a:rPr>
              <a:t>, Anas Al, Rami </a:t>
            </a:r>
            <a:r>
              <a:rPr lang="en-IN" dirty="0" err="1">
                <a:latin typeface="Times New Roman" panose="02020603050405020304" pitchFamily="18" charset="0"/>
                <a:cs typeface="Times New Roman" panose="02020603050405020304" pitchFamily="18" charset="0"/>
              </a:rPr>
              <a:t>Alkhatib</a:t>
            </a:r>
            <a:r>
              <a:rPr lang="en-IN" dirty="0">
                <a:latin typeface="Times New Roman" panose="02020603050405020304" pitchFamily="18" charset="0"/>
                <a:cs typeface="Times New Roman" panose="02020603050405020304" pitchFamily="18" charset="0"/>
              </a:rPr>
              <a:t>, and Samir </a:t>
            </a:r>
            <a:r>
              <a:rPr lang="en-IN" dirty="0" err="1">
                <a:latin typeface="Times New Roman" panose="02020603050405020304" pitchFamily="18" charset="0"/>
                <a:cs typeface="Times New Roman" panose="02020603050405020304" pitchFamily="18" charset="0"/>
              </a:rPr>
              <a:t>Berjaoui</a:t>
            </a:r>
            <a:r>
              <a:rPr lang="en-IN" dirty="0">
                <a:latin typeface="Times New Roman" panose="02020603050405020304" pitchFamily="18" charset="0"/>
                <a:cs typeface="Times New Roman" panose="02020603050405020304" pitchFamily="18" charset="0"/>
              </a:rPr>
              <a:t>. “Real-time pothole detection using deep learning.” </a:t>
            </a:r>
            <a:r>
              <a:rPr lang="en-IN" dirty="0" err="1">
                <a:latin typeface="Times New Roman" panose="02020603050405020304" pitchFamily="18" charset="0"/>
                <a:cs typeface="Times New Roman" panose="02020603050405020304" pitchFamily="18" charset="0"/>
              </a:rPr>
              <a:t>arXiv</a:t>
            </a:r>
            <a:r>
              <a:rPr lang="en-IN" dirty="0">
                <a:latin typeface="Times New Roman" panose="02020603050405020304" pitchFamily="18" charset="0"/>
                <a:cs typeface="Times New Roman" panose="02020603050405020304" pitchFamily="18" charset="0"/>
              </a:rPr>
              <a:t> preprint arXiv:2107.06356 (2021).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[3] </a:t>
            </a:r>
            <a:r>
              <a:rPr lang="en-IN" dirty="0" err="1">
                <a:latin typeface="Times New Roman" panose="02020603050405020304" pitchFamily="18" charset="0"/>
                <a:cs typeface="Times New Roman" panose="02020603050405020304" pitchFamily="18" charset="0"/>
              </a:rPr>
              <a:t>Shoeb</a:t>
            </a:r>
            <a:r>
              <a:rPr lang="en-IN" dirty="0">
                <a:latin typeface="Times New Roman" panose="02020603050405020304" pitchFamily="18" charset="0"/>
                <a:cs typeface="Times New Roman" panose="02020603050405020304" pitchFamily="18" charset="0"/>
              </a:rPr>
              <a:t>, Mohammed, Mohammed Akram Ali, Mohammed </a:t>
            </a:r>
            <a:r>
              <a:rPr lang="en-IN" dirty="0" err="1">
                <a:latin typeface="Times New Roman" panose="02020603050405020304" pitchFamily="18" charset="0"/>
                <a:cs typeface="Times New Roman" panose="02020603050405020304" pitchFamily="18" charset="0"/>
              </a:rPr>
              <a:t>Shadeel</a:t>
            </a:r>
            <a:r>
              <a:rPr lang="en-IN" dirty="0">
                <a:latin typeface="Times New Roman" panose="02020603050405020304" pitchFamily="18" charset="0"/>
                <a:cs typeface="Times New Roman" panose="02020603050405020304" pitchFamily="18" charset="0"/>
              </a:rPr>
              <a:t>, and Dr Mohammed Abdul Bari. “Self-Driving Car: Using Opencv2 and Machine Learning.” The International journal of analytical and experimental modal analysis (IJAEMA), ISSN 0886-9367.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[4] Usman, Mohammed, Mohammed Riyaz Ahmed, </a:t>
            </a:r>
            <a:r>
              <a:rPr lang="en-IN" dirty="0" err="1">
                <a:latin typeface="Times New Roman" panose="02020603050405020304" pitchFamily="18" charset="0"/>
                <a:cs typeface="Times New Roman" panose="02020603050405020304" pitchFamily="18" charset="0"/>
              </a:rPr>
              <a:t>Raveendra</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Gudodagi</a:t>
            </a:r>
            <a:r>
              <a:rPr lang="en-IN" dirty="0">
                <a:latin typeface="Times New Roman" panose="02020603050405020304" pitchFamily="18" charset="0"/>
                <a:cs typeface="Times New Roman" panose="02020603050405020304" pitchFamily="18" charset="0"/>
              </a:rPr>
              <a:t>, and Nitesh Kumar. “Exploiting the Joint Potential of Instance Segmentation and Semantic Segmentation in Autonomous Driving.” In 2023 International Conference for Advancement in Technology (ICONAT), pp. 1-7. IEEE, 2023. </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1760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C9A0052-042B-D9B9-DFDB-41860EC2B44B}"/>
              </a:ext>
            </a:extLst>
          </p:cNvPr>
          <p:cNvSpPr txBox="1"/>
          <p:nvPr/>
        </p:nvSpPr>
        <p:spPr>
          <a:xfrm>
            <a:off x="1125070" y="889843"/>
            <a:ext cx="9941859" cy="4524315"/>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[5] Aviles, H ´ </a:t>
            </a:r>
            <a:r>
              <a:rPr lang="en-IN" dirty="0" err="1">
                <a:latin typeface="Times New Roman" panose="02020603050405020304" pitchFamily="18" charset="0"/>
                <a:cs typeface="Times New Roman" panose="02020603050405020304" pitchFamily="18" charset="0"/>
              </a:rPr>
              <a:t>ector</a:t>
            </a:r>
            <a:r>
              <a:rPr lang="en-IN" dirty="0">
                <a:latin typeface="Times New Roman" panose="02020603050405020304" pitchFamily="18" charset="0"/>
                <a:cs typeface="Times New Roman" panose="02020603050405020304" pitchFamily="18" charset="0"/>
              </a:rPr>
              <a:t>, Marco Negrete, Rub ´ </a:t>
            </a:r>
            <a:r>
              <a:rPr lang="en-IN" dirty="0" err="1">
                <a:latin typeface="Times New Roman" panose="02020603050405020304" pitchFamily="18" charset="0"/>
                <a:cs typeface="Times New Roman" panose="02020603050405020304" pitchFamily="18" charset="0"/>
              </a:rPr>
              <a:t>en</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Machucho</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Karelly</a:t>
            </a:r>
            <a:r>
              <a:rPr lang="en-IN" dirty="0">
                <a:latin typeface="Times New Roman" panose="02020603050405020304" pitchFamily="18" charset="0"/>
                <a:cs typeface="Times New Roman" panose="02020603050405020304" pitchFamily="18" charset="0"/>
              </a:rPr>
              <a:t> Rivera, David ´ Trejo, and Hector Vargas. “Probabilistic Logic Markov Decision Pro- ´ cesses for </a:t>
            </a:r>
            <a:r>
              <a:rPr lang="en-IN" dirty="0" err="1">
                <a:latin typeface="Times New Roman" panose="02020603050405020304" pitchFamily="18" charset="0"/>
                <a:cs typeface="Times New Roman" panose="02020603050405020304" pitchFamily="18" charset="0"/>
              </a:rPr>
              <a:t>Modeling</a:t>
            </a:r>
            <a:r>
              <a:rPr lang="en-IN" dirty="0">
                <a:latin typeface="Times New Roman" panose="02020603050405020304" pitchFamily="18" charset="0"/>
                <a:cs typeface="Times New Roman" panose="02020603050405020304" pitchFamily="18" charset="0"/>
              </a:rPr>
              <a:t> Driving </a:t>
            </a:r>
            <a:r>
              <a:rPr lang="en-IN" dirty="0" err="1">
                <a:latin typeface="Times New Roman" panose="02020603050405020304" pitchFamily="18" charset="0"/>
                <a:cs typeface="Times New Roman" panose="02020603050405020304" pitchFamily="18" charset="0"/>
              </a:rPr>
              <a:t>Behaviors</a:t>
            </a:r>
            <a:r>
              <a:rPr lang="en-IN" dirty="0">
                <a:latin typeface="Times New Roman" panose="02020603050405020304" pitchFamily="18" charset="0"/>
                <a:cs typeface="Times New Roman" panose="02020603050405020304" pitchFamily="18" charset="0"/>
              </a:rPr>
              <a:t> in Self-driving Cars.” In </a:t>
            </a:r>
            <a:r>
              <a:rPr lang="en-IN" dirty="0" err="1">
                <a:latin typeface="Times New Roman" panose="02020603050405020304" pitchFamily="18" charset="0"/>
                <a:cs typeface="Times New Roman" panose="02020603050405020304" pitchFamily="18" charset="0"/>
              </a:rPr>
              <a:t>IberoAmerican</a:t>
            </a:r>
            <a:r>
              <a:rPr lang="en-IN" dirty="0">
                <a:latin typeface="Times New Roman" panose="02020603050405020304" pitchFamily="18" charset="0"/>
                <a:cs typeface="Times New Roman" panose="02020603050405020304" pitchFamily="18" charset="0"/>
              </a:rPr>
              <a:t> Conference on Artificial Intelligence, pp. 366-377. Cham: Springer International Publishing, 2022.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[6] Mandal, Vishal, and Yaw Adu-Gyamfi. “Object detection and tracking algorithms for vehicle counting: a comparative analysis.” Journal of big data analytics in transportation 2, no. 3 (2020): 251-261.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[7] </a:t>
            </a:r>
            <a:r>
              <a:rPr lang="en-IN" dirty="0" err="1">
                <a:latin typeface="Times New Roman" panose="02020603050405020304" pitchFamily="18" charset="0"/>
                <a:cs typeface="Times New Roman" panose="02020603050405020304" pitchFamily="18" charset="0"/>
              </a:rPr>
              <a:t>Tippannavar</a:t>
            </a:r>
            <a:r>
              <a:rPr lang="en-IN" dirty="0">
                <a:latin typeface="Times New Roman" panose="02020603050405020304" pitchFamily="18" charset="0"/>
                <a:cs typeface="Times New Roman" panose="02020603050405020304" pitchFamily="18" charset="0"/>
              </a:rPr>
              <a:t>, Sanjay S., S. D. </a:t>
            </a:r>
            <a:r>
              <a:rPr lang="en-IN" dirty="0" err="1">
                <a:latin typeface="Times New Roman" panose="02020603050405020304" pitchFamily="18" charset="0"/>
                <a:cs typeface="Times New Roman" panose="02020603050405020304" pitchFamily="18" charset="0"/>
              </a:rPr>
              <a:t>Yashwanth</a:t>
            </a:r>
            <a:r>
              <a:rPr lang="en-IN" dirty="0">
                <a:latin typeface="Times New Roman" panose="02020603050405020304" pitchFamily="18" charset="0"/>
                <a:cs typeface="Times New Roman" panose="02020603050405020304" pitchFamily="18" charset="0"/>
              </a:rPr>
              <a:t>, and K. M. Puneeth. “SDR–Self Driving Car Implemented using Reinforcement Learning and Behavioural Cloning.” In 2023 International Conference on Recent Trends in Electronics and Communication (ICRTEC), pp. 1-7. IEEE, 2023.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[8] </a:t>
            </a:r>
            <a:r>
              <a:rPr lang="en-IN" dirty="0" err="1">
                <a:latin typeface="Times New Roman" panose="02020603050405020304" pitchFamily="18" charset="0"/>
                <a:cs typeface="Times New Roman" panose="02020603050405020304" pitchFamily="18" charset="0"/>
              </a:rPr>
              <a:t>Muppidi</a:t>
            </a:r>
            <a:r>
              <a:rPr lang="en-IN" dirty="0">
                <a:latin typeface="Times New Roman" panose="02020603050405020304" pitchFamily="18" charset="0"/>
                <a:cs typeface="Times New Roman" panose="02020603050405020304" pitchFamily="18" charset="0"/>
              </a:rPr>
              <a:t>, Shreya. “Image recognition in self-driving cars using CNN.” International Journal of Science and Research Archive 9, no. 2 (2023): 342-348. </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04756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AB2E3E-D921-2998-ECB7-85DAECB59F0F}"/>
              </a:ext>
            </a:extLst>
          </p:cNvPr>
          <p:cNvSpPr txBox="1"/>
          <p:nvPr/>
        </p:nvSpPr>
        <p:spPr>
          <a:xfrm>
            <a:off x="945776" y="889843"/>
            <a:ext cx="10300447" cy="5078313"/>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[9] </a:t>
            </a:r>
            <a:r>
              <a:rPr lang="en-IN" dirty="0" err="1">
                <a:latin typeface="Times New Roman" panose="02020603050405020304" pitchFamily="18" charset="0"/>
                <a:cs typeface="Times New Roman" panose="02020603050405020304" pitchFamily="18" charset="0"/>
              </a:rPr>
              <a:t>Qurashi</a:t>
            </a:r>
            <a:r>
              <a:rPr lang="en-IN" dirty="0">
                <a:latin typeface="Times New Roman" panose="02020603050405020304" pitchFamily="18" charset="0"/>
                <a:cs typeface="Times New Roman" panose="02020603050405020304" pitchFamily="18" charset="0"/>
              </a:rPr>
              <a:t>, Junaid M., Kamal Mansur Jambi, Fathy E. </a:t>
            </a:r>
            <a:r>
              <a:rPr lang="en-IN" dirty="0" err="1">
                <a:latin typeface="Times New Roman" panose="02020603050405020304" pitchFamily="18" charset="0"/>
                <a:cs typeface="Times New Roman" panose="02020603050405020304" pitchFamily="18" charset="0"/>
              </a:rPr>
              <a:t>Eassa</a:t>
            </a:r>
            <a:r>
              <a:rPr lang="en-IN" dirty="0">
                <a:latin typeface="Times New Roman" panose="02020603050405020304" pitchFamily="18" charset="0"/>
                <a:cs typeface="Times New Roman" panose="02020603050405020304" pitchFamily="18" charset="0"/>
              </a:rPr>
              <a:t>, Maher </a:t>
            </a:r>
            <a:r>
              <a:rPr lang="en-IN" dirty="0" err="1">
                <a:latin typeface="Times New Roman" panose="02020603050405020304" pitchFamily="18" charset="0"/>
                <a:cs typeface="Times New Roman" panose="02020603050405020304" pitchFamily="18" charset="0"/>
              </a:rPr>
              <a:t>Khemakhem</a:t>
            </a:r>
            <a:r>
              <a:rPr lang="en-IN" dirty="0">
                <a:latin typeface="Times New Roman" panose="02020603050405020304" pitchFamily="18" charset="0"/>
                <a:cs typeface="Times New Roman" panose="02020603050405020304" pitchFamily="18" charset="0"/>
              </a:rPr>
              <a:t>, Fawaz </a:t>
            </a:r>
            <a:r>
              <a:rPr lang="en-IN" dirty="0" err="1">
                <a:latin typeface="Times New Roman" panose="02020603050405020304" pitchFamily="18" charset="0"/>
                <a:cs typeface="Times New Roman" panose="02020603050405020304" pitchFamily="18" charset="0"/>
              </a:rPr>
              <a:t>Alsolami</a:t>
            </a:r>
            <a:r>
              <a:rPr lang="en-IN" dirty="0">
                <a:latin typeface="Times New Roman" panose="02020603050405020304" pitchFamily="18" charset="0"/>
                <a:cs typeface="Times New Roman" panose="02020603050405020304" pitchFamily="18" charset="0"/>
              </a:rPr>
              <a:t>, and Abdullah Ahmad </a:t>
            </a:r>
            <a:r>
              <a:rPr lang="en-IN" dirty="0" err="1">
                <a:latin typeface="Times New Roman" panose="02020603050405020304" pitchFamily="18" charset="0"/>
                <a:cs typeface="Times New Roman" panose="02020603050405020304" pitchFamily="18" charset="0"/>
              </a:rPr>
              <a:t>Basuhail</a:t>
            </a:r>
            <a:r>
              <a:rPr lang="en-IN" dirty="0">
                <a:latin typeface="Times New Roman" panose="02020603050405020304" pitchFamily="18" charset="0"/>
                <a:cs typeface="Times New Roman" panose="02020603050405020304" pitchFamily="18" charset="0"/>
              </a:rPr>
              <a:t>. “Toward Attack </a:t>
            </a:r>
            <a:r>
              <a:rPr lang="en-IN" dirty="0" err="1">
                <a:latin typeface="Times New Roman" panose="02020603050405020304" pitchFamily="18" charset="0"/>
                <a:cs typeface="Times New Roman" panose="02020603050405020304" pitchFamily="18" charset="0"/>
              </a:rPr>
              <a:t>Modeling</a:t>
            </a:r>
            <a:r>
              <a:rPr lang="en-IN" dirty="0">
                <a:latin typeface="Times New Roman" panose="02020603050405020304" pitchFamily="18" charset="0"/>
                <a:cs typeface="Times New Roman" panose="02020603050405020304" pitchFamily="18" charset="0"/>
              </a:rPr>
              <a:t> Technique Addressing Resilience in Self-Driving Car.” IEEE Access 11 (2022): 2652-2673.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[10] Ni, Jianjun, Kang Shen, Yinan Chen, </a:t>
            </a:r>
            <a:r>
              <a:rPr lang="en-IN" dirty="0" err="1">
                <a:latin typeface="Times New Roman" panose="02020603050405020304" pitchFamily="18" charset="0"/>
                <a:cs typeface="Times New Roman" panose="02020603050405020304" pitchFamily="18" charset="0"/>
              </a:rPr>
              <a:t>Weidong</a:t>
            </a:r>
            <a:r>
              <a:rPr lang="en-IN" dirty="0">
                <a:latin typeface="Times New Roman" panose="02020603050405020304" pitchFamily="18" charset="0"/>
                <a:cs typeface="Times New Roman" panose="02020603050405020304" pitchFamily="18" charset="0"/>
              </a:rPr>
              <a:t> Cao, and Simon X. Yang. “An improved deep network-based scene classification method for </a:t>
            </a:r>
            <a:r>
              <a:rPr lang="en-IN" dirty="0" err="1">
                <a:latin typeface="Times New Roman" panose="02020603050405020304" pitchFamily="18" charset="0"/>
                <a:cs typeface="Times New Roman" panose="02020603050405020304" pitchFamily="18" charset="0"/>
              </a:rPr>
              <a:t>selfdriving</a:t>
            </a:r>
            <a:r>
              <a:rPr lang="en-IN" dirty="0">
                <a:latin typeface="Times New Roman" panose="02020603050405020304" pitchFamily="18" charset="0"/>
                <a:cs typeface="Times New Roman" panose="02020603050405020304" pitchFamily="18" charset="0"/>
              </a:rPr>
              <a:t> cars.” IEEE Transactions on Instrumentation and Measurement 71 (2022): 1-14.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[11] Khan, Rameez, Raja Amer Azim, Fahad Mumtaz Malik, Naveed Mazhar, Abid Raza, and Hameed Ullah. “Fixed Settling Time Control for Self-Driving Car: Two-Timescales Approach.” IEEE Access 10 (2022): 36518-36537.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[12] </a:t>
            </a:r>
            <a:r>
              <a:rPr lang="en-IN" dirty="0" err="1">
                <a:latin typeface="Times New Roman" panose="02020603050405020304" pitchFamily="18" charset="0"/>
                <a:cs typeface="Times New Roman" panose="02020603050405020304" pitchFamily="18" charset="0"/>
              </a:rPr>
              <a:t>Alhussan</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Amel</a:t>
            </a:r>
            <a:r>
              <a:rPr lang="en-IN" dirty="0">
                <a:latin typeface="Times New Roman" panose="02020603050405020304" pitchFamily="18" charset="0"/>
                <a:cs typeface="Times New Roman" panose="02020603050405020304" pitchFamily="18" charset="0"/>
              </a:rPr>
              <a:t> Ali, </a:t>
            </a:r>
            <a:r>
              <a:rPr lang="en-IN" dirty="0" err="1">
                <a:latin typeface="Times New Roman" panose="02020603050405020304" pitchFamily="18" charset="0"/>
                <a:cs typeface="Times New Roman" panose="02020603050405020304" pitchFamily="18" charset="0"/>
              </a:rPr>
              <a:t>Doaa</a:t>
            </a:r>
            <a:r>
              <a:rPr lang="en-IN" dirty="0">
                <a:latin typeface="Times New Roman" panose="02020603050405020304" pitchFamily="18" charset="0"/>
                <a:cs typeface="Times New Roman" panose="02020603050405020304" pitchFamily="18" charset="0"/>
              </a:rPr>
              <a:t> Sami </a:t>
            </a:r>
            <a:r>
              <a:rPr lang="en-IN" dirty="0" err="1">
                <a:latin typeface="Times New Roman" panose="02020603050405020304" pitchFamily="18" charset="0"/>
                <a:cs typeface="Times New Roman" panose="02020603050405020304" pitchFamily="18" charset="0"/>
              </a:rPr>
              <a:t>Khafaga</a:t>
            </a:r>
            <a:r>
              <a:rPr lang="en-IN" dirty="0">
                <a:latin typeface="Times New Roman" panose="02020603050405020304" pitchFamily="18" charset="0"/>
                <a:cs typeface="Times New Roman" panose="02020603050405020304" pitchFamily="18" charset="0"/>
              </a:rPr>
              <a:t>, El-Sayed M. El-</a:t>
            </a:r>
            <a:r>
              <a:rPr lang="en-IN" dirty="0" err="1">
                <a:latin typeface="Times New Roman" panose="02020603050405020304" pitchFamily="18" charset="0"/>
                <a:cs typeface="Times New Roman" panose="02020603050405020304" pitchFamily="18" charset="0"/>
              </a:rPr>
              <a:t>Kenawy</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Abdelhameed</a:t>
            </a:r>
            <a:r>
              <a:rPr lang="en-IN" dirty="0">
                <a:latin typeface="Times New Roman" panose="02020603050405020304" pitchFamily="18" charset="0"/>
                <a:cs typeface="Times New Roman" panose="02020603050405020304" pitchFamily="18" charset="0"/>
              </a:rPr>
              <a:t> Ibrahim, Marwa </a:t>
            </a:r>
            <a:r>
              <a:rPr lang="en-IN" dirty="0" err="1">
                <a:latin typeface="Times New Roman" panose="02020603050405020304" pitchFamily="18" charset="0"/>
                <a:cs typeface="Times New Roman" panose="02020603050405020304" pitchFamily="18" charset="0"/>
              </a:rPr>
              <a:t>Metwally</a:t>
            </a:r>
            <a:r>
              <a:rPr lang="en-IN" dirty="0">
                <a:latin typeface="Times New Roman" panose="02020603050405020304" pitchFamily="18" charset="0"/>
                <a:cs typeface="Times New Roman" panose="02020603050405020304" pitchFamily="18" charset="0"/>
              </a:rPr>
              <a:t> Eid, and Abdelaziz A. Abdelhamid. “Pothole and plain road classification using adaptive mutation dipper throated optimization and transfer learning for self-driving cars.” IEEE Access 10 (2022): 84188-84211. </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73800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054853-FB61-14B6-56A6-EE122FAD15C9}"/>
              </a:ext>
            </a:extLst>
          </p:cNvPr>
          <p:cNvSpPr txBox="1"/>
          <p:nvPr/>
        </p:nvSpPr>
        <p:spPr>
          <a:xfrm>
            <a:off x="1313329" y="1048871"/>
            <a:ext cx="9565341" cy="3139321"/>
          </a:xfrm>
          <a:prstGeom prst="rect">
            <a:avLst/>
          </a:prstGeom>
          <a:noFill/>
        </p:spPr>
        <p:txBody>
          <a:bodyPr wrap="square" rtlCol="0">
            <a:spAutoFit/>
          </a:bodyPr>
          <a:lstStyle/>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[13] Chowdhury, Abdullahi, Gour </a:t>
            </a:r>
            <a:r>
              <a:rPr lang="en-IN" dirty="0" err="1">
                <a:latin typeface="Times New Roman" panose="02020603050405020304" pitchFamily="18" charset="0"/>
                <a:cs typeface="Times New Roman" panose="02020603050405020304" pitchFamily="18" charset="0"/>
              </a:rPr>
              <a:t>Karmakar</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Joarder</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Kamruzzaman</a:t>
            </a:r>
            <a:r>
              <a:rPr lang="en-IN" dirty="0">
                <a:latin typeface="Times New Roman" panose="02020603050405020304" pitchFamily="18" charset="0"/>
                <a:cs typeface="Times New Roman" panose="02020603050405020304" pitchFamily="18" charset="0"/>
              </a:rPr>
              <a:t>, Alireza </a:t>
            </a:r>
            <a:r>
              <a:rPr lang="en-IN" dirty="0" err="1">
                <a:latin typeface="Times New Roman" panose="02020603050405020304" pitchFamily="18" charset="0"/>
                <a:cs typeface="Times New Roman" panose="02020603050405020304" pitchFamily="18" charset="0"/>
              </a:rPr>
              <a:t>Jolfaei</a:t>
            </a:r>
            <a:r>
              <a:rPr lang="en-IN" dirty="0">
                <a:latin typeface="Times New Roman" panose="02020603050405020304" pitchFamily="18" charset="0"/>
                <a:cs typeface="Times New Roman" panose="02020603050405020304" pitchFamily="18" charset="0"/>
              </a:rPr>
              <a:t>, and Rajkumar Das. “Attacks on self-driving cars and their countermeasures: A survey.” IEEE Access 8 (2020): 207308-207342.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[14] Song, </a:t>
            </a:r>
            <a:r>
              <a:rPr lang="en-IN" dirty="0" err="1">
                <a:latin typeface="Times New Roman" panose="02020603050405020304" pitchFamily="18" charset="0"/>
                <a:cs typeface="Times New Roman" panose="02020603050405020304" pitchFamily="18" charset="0"/>
              </a:rPr>
              <a:t>Yuho</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Sangwon</a:t>
            </a:r>
            <a:r>
              <a:rPr lang="en-IN" dirty="0">
                <a:latin typeface="Times New Roman" panose="02020603050405020304" pitchFamily="18" charset="0"/>
                <a:cs typeface="Times New Roman" panose="02020603050405020304" pitchFamily="18" charset="0"/>
              </a:rPr>
              <a:t> Han, and </a:t>
            </a:r>
            <a:r>
              <a:rPr lang="en-IN" dirty="0" err="1">
                <a:latin typeface="Times New Roman" panose="02020603050405020304" pitchFamily="18" charset="0"/>
                <a:cs typeface="Times New Roman" panose="02020603050405020304" pitchFamily="18" charset="0"/>
              </a:rPr>
              <a:t>Kunsoo</a:t>
            </a:r>
            <a:r>
              <a:rPr lang="en-IN" dirty="0">
                <a:latin typeface="Times New Roman" panose="02020603050405020304" pitchFamily="18" charset="0"/>
                <a:cs typeface="Times New Roman" panose="02020603050405020304" pitchFamily="18" charset="0"/>
              </a:rPr>
              <a:t> Huh. “A Self-Driving Decision Making with Reachable Path Analysis and Interaction-Aware Speed Profiling.” IEEE Access (2023).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[15] Srivastav, Arvind, and Soumyajit Mandal. “Radars for Autonomous Driving: A Review of Deep Learning Methods and Challenges.” </a:t>
            </a:r>
            <a:r>
              <a:rPr lang="en-IN" dirty="0" err="1">
                <a:latin typeface="Times New Roman" panose="02020603050405020304" pitchFamily="18" charset="0"/>
                <a:cs typeface="Times New Roman" panose="02020603050405020304" pitchFamily="18" charset="0"/>
              </a:rPr>
              <a:t>arXiv</a:t>
            </a:r>
            <a:r>
              <a:rPr lang="en-IN" dirty="0">
                <a:latin typeface="Times New Roman" panose="02020603050405020304" pitchFamily="18" charset="0"/>
                <a:cs typeface="Times New Roman" panose="02020603050405020304" pitchFamily="18" charset="0"/>
              </a:rPr>
              <a:t> preprint arXiv:2306.09304 (2023</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7507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8D31ED-4A83-AB06-93AF-B2FC52DFF349}"/>
              </a:ext>
            </a:extLst>
          </p:cNvPr>
          <p:cNvSpPr txBox="1"/>
          <p:nvPr/>
        </p:nvSpPr>
        <p:spPr>
          <a:xfrm>
            <a:off x="4587987" y="3075057"/>
            <a:ext cx="3016026" cy="707886"/>
          </a:xfrm>
          <a:prstGeom prst="rect">
            <a:avLst/>
          </a:prstGeom>
          <a:noFill/>
        </p:spPr>
        <p:txBody>
          <a:bodyPr wrap="square" rtlCol="0">
            <a:spAutoFit/>
          </a:bodyPr>
          <a:lstStyle/>
          <a:p>
            <a:r>
              <a:rPr lang="en-IN" sz="4000" b="1" dirty="0">
                <a:solidFill>
                  <a:schemeClr val="accent1"/>
                </a:solidFill>
              </a:rPr>
              <a:t>THANK YOU</a:t>
            </a:r>
          </a:p>
        </p:txBody>
      </p:sp>
    </p:spTree>
    <p:extLst>
      <p:ext uri="{BB962C8B-B14F-4D97-AF65-F5344CB8AC3E}">
        <p14:creationId xmlns:p14="http://schemas.microsoft.com/office/powerpoint/2010/main" val="3959076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666BF335-168D-6640-121D-50CEFE957343}"/>
              </a:ext>
            </a:extLst>
          </p:cNvPr>
          <p:cNvGraphicFramePr>
            <a:graphicFrameLocks noGrp="1"/>
          </p:cNvGraphicFramePr>
          <p:nvPr>
            <p:extLst>
              <p:ext uri="{D42A27DB-BD31-4B8C-83A1-F6EECF244321}">
                <p14:modId xmlns:p14="http://schemas.microsoft.com/office/powerpoint/2010/main" val="4071252812"/>
              </p:ext>
            </p:extLst>
          </p:nvPr>
        </p:nvGraphicFramePr>
        <p:xfrm>
          <a:off x="2032000" y="1389380"/>
          <a:ext cx="8128000" cy="4079240"/>
        </p:xfrm>
        <a:graphic>
          <a:graphicData uri="http://schemas.openxmlformats.org/drawingml/2006/table">
            <a:tbl>
              <a:tblPr firstRow="1" bandRow="1">
                <a:tableStyleId>{5C22544A-7EE6-4342-B048-85BDC9FD1C3A}</a:tableStyleId>
              </a:tblPr>
              <a:tblGrid>
                <a:gridCol w="8128000">
                  <a:extLst>
                    <a:ext uri="{9D8B030D-6E8A-4147-A177-3AD203B41FA5}">
                      <a16:colId xmlns:a16="http://schemas.microsoft.com/office/drawing/2014/main" val="1469360707"/>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dirty="0"/>
                        <a:t>TABLE OF CONTENT</a:t>
                      </a:r>
                    </a:p>
                  </a:txBody>
                  <a:tcPr/>
                </a:tc>
                <a:extLst>
                  <a:ext uri="{0D108BD9-81ED-4DB2-BD59-A6C34878D82A}">
                    <a16:rowId xmlns:a16="http://schemas.microsoft.com/office/drawing/2014/main" val="3908241722"/>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ABSTRACT</a:t>
                      </a:r>
                    </a:p>
                  </a:txBody>
                  <a:tcPr/>
                </a:tc>
                <a:extLst>
                  <a:ext uri="{0D108BD9-81ED-4DB2-BD59-A6C34878D82A}">
                    <a16:rowId xmlns:a16="http://schemas.microsoft.com/office/drawing/2014/main" val="460135736"/>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INTRODUCTION</a:t>
                      </a:r>
                    </a:p>
                  </a:txBody>
                  <a:tcPr/>
                </a:tc>
                <a:extLst>
                  <a:ext uri="{0D108BD9-81ED-4DB2-BD59-A6C34878D82A}">
                    <a16:rowId xmlns:a16="http://schemas.microsoft.com/office/drawing/2014/main" val="695718035"/>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OBJECTIVES</a:t>
                      </a:r>
                    </a:p>
                  </a:txBody>
                  <a:tcPr/>
                </a:tc>
                <a:extLst>
                  <a:ext uri="{0D108BD9-81ED-4DB2-BD59-A6C34878D82A}">
                    <a16:rowId xmlns:a16="http://schemas.microsoft.com/office/drawing/2014/main" val="436786109"/>
                  </a:ext>
                </a:extLst>
              </a:tr>
              <a:tr h="370840">
                <a:tc>
                  <a:txBody>
                    <a:bodyPr/>
                    <a:lstStyle/>
                    <a:p>
                      <a:pPr algn="ctr"/>
                      <a:r>
                        <a:rPr lang="en-IN" dirty="0"/>
                        <a:t>COMPONENTS</a:t>
                      </a:r>
                    </a:p>
                  </a:txBody>
                  <a:tcPr/>
                </a:tc>
                <a:extLst>
                  <a:ext uri="{0D108BD9-81ED-4DB2-BD59-A6C34878D82A}">
                    <a16:rowId xmlns:a16="http://schemas.microsoft.com/office/drawing/2014/main" val="3381566684"/>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ARCHITECTURE</a:t>
                      </a:r>
                    </a:p>
                  </a:txBody>
                  <a:tcPr/>
                </a:tc>
                <a:extLst>
                  <a:ext uri="{0D108BD9-81ED-4DB2-BD59-A6C34878D82A}">
                    <a16:rowId xmlns:a16="http://schemas.microsoft.com/office/drawing/2014/main" val="1689876277"/>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DESIGN ARCHITECTURE AND IMPLEMENTED MODEL</a:t>
                      </a:r>
                    </a:p>
                  </a:txBody>
                  <a:tcPr/>
                </a:tc>
                <a:extLst>
                  <a:ext uri="{0D108BD9-81ED-4DB2-BD59-A6C34878D82A}">
                    <a16:rowId xmlns:a16="http://schemas.microsoft.com/office/drawing/2014/main" val="16050147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RESULT</a:t>
                      </a:r>
                    </a:p>
                  </a:txBody>
                  <a:tcPr/>
                </a:tc>
                <a:extLst>
                  <a:ext uri="{0D108BD9-81ED-4DB2-BD59-A6C34878D82A}">
                    <a16:rowId xmlns:a16="http://schemas.microsoft.com/office/drawing/2014/main" val="692733879"/>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CONCLUSION</a:t>
                      </a:r>
                    </a:p>
                  </a:txBody>
                  <a:tcPr/>
                </a:tc>
                <a:extLst>
                  <a:ext uri="{0D108BD9-81ED-4DB2-BD59-A6C34878D82A}">
                    <a16:rowId xmlns:a16="http://schemas.microsoft.com/office/drawing/2014/main" val="2551943997"/>
                  </a:ext>
                </a:extLst>
              </a:tr>
              <a:tr h="370840">
                <a:tc>
                  <a:txBody>
                    <a:bodyPr/>
                    <a:lstStyle/>
                    <a:p>
                      <a:pPr algn="ctr"/>
                      <a:r>
                        <a:rPr lang="en-IN" dirty="0"/>
                        <a:t>TEAM CONTRIBUTION</a:t>
                      </a:r>
                    </a:p>
                  </a:txBody>
                  <a:tcPr/>
                </a:tc>
                <a:extLst>
                  <a:ext uri="{0D108BD9-81ED-4DB2-BD59-A6C34878D82A}">
                    <a16:rowId xmlns:a16="http://schemas.microsoft.com/office/drawing/2014/main" val="2871522931"/>
                  </a:ext>
                </a:extLst>
              </a:tr>
              <a:tr h="370840">
                <a:tc>
                  <a:txBody>
                    <a:bodyPr/>
                    <a:lstStyle/>
                    <a:p>
                      <a:pPr algn="ctr"/>
                      <a:r>
                        <a:rPr lang="en-IN" dirty="0"/>
                        <a:t>REFERENCES</a:t>
                      </a:r>
                    </a:p>
                  </a:txBody>
                  <a:tcPr/>
                </a:tc>
                <a:extLst>
                  <a:ext uri="{0D108BD9-81ED-4DB2-BD59-A6C34878D82A}">
                    <a16:rowId xmlns:a16="http://schemas.microsoft.com/office/drawing/2014/main" val="2740796638"/>
                  </a:ext>
                </a:extLst>
              </a:tr>
            </a:tbl>
          </a:graphicData>
        </a:graphic>
      </p:graphicFrame>
    </p:spTree>
    <p:extLst>
      <p:ext uri="{BB962C8B-B14F-4D97-AF65-F5344CB8AC3E}">
        <p14:creationId xmlns:p14="http://schemas.microsoft.com/office/powerpoint/2010/main" val="3632139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71CE62-8FB2-CF64-2BA5-08013E7BC8EA}"/>
              </a:ext>
            </a:extLst>
          </p:cNvPr>
          <p:cNvSpPr txBox="1"/>
          <p:nvPr/>
        </p:nvSpPr>
        <p:spPr>
          <a:xfrm>
            <a:off x="5000363" y="568959"/>
            <a:ext cx="2191273" cy="589281"/>
          </a:xfrm>
          <a:prstGeom prst="rect">
            <a:avLst/>
          </a:prstGeom>
          <a:noFill/>
        </p:spPr>
        <p:txBody>
          <a:bodyPr wrap="square" rtlCol="0">
            <a:spAutoFit/>
          </a:bodyPr>
          <a:lstStyle/>
          <a:p>
            <a:r>
              <a:rPr lang="en-IN" sz="3200" b="1" dirty="0">
                <a:solidFill>
                  <a:schemeClr val="accent1"/>
                </a:solidFill>
                <a:latin typeface="+mj-lt"/>
              </a:rPr>
              <a:t>ABSTRACT</a:t>
            </a:r>
          </a:p>
        </p:txBody>
      </p:sp>
      <p:sp>
        <p:nvSpPr>
          <p:cNvPr id="3" name="TextBox 2">
            <a:extLst>
              <a:ext uri="{FF2B5EF4-FFF2-40B4-BE49-F238E27FC236}">
                <a16:creationId xmlns:a16="http://schemas.microsoft.com/office/drawing/2014/main" id="{36CEFF60-6608-0AE6-DBDE-1CA6F8058355}"/>
              </a:ext>
            </a:extLst>
          </p:cNvPr>
          <p:cNvSpPr txBox="1"/>
          <p:nvPr/>
        </p:nvSpPr>
        <p:spPr>
          <a:xfrm>
            <a:off x="909619" y="1314863"/>
            <a:ext cx="10372762" cy="3925113"/>
          </a:xfrm>
          <a:prstGeom prst="rect">
            <a:avLst/>
          </a:prstGeom>
          <a:noFill/>
        </p:spPr>
        <p:txBody>
          <a:bodyPr wrap="square" rtlCol="0">
            <a:spAutoFit/>
          </a:bodyPr>
          <a:lstStyle/>
          <a:p>
            <a:pPr marL="0" marR="0" algn="just">
              <a:lnSpc>
                <a:spcPct val="107000"/>
              </a:lnSpc>
              <a:spcBef>
                <a:spcPts val="0"/>
              </a:spcBef>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Our project titled "Enhancing Transportation Safety with YOLO-based CNN Autonomous Vehicle" aims to revolutionize autonomous driving through the integration of advanced machine learning techniques, specifically the YOLO-based Convolutional Neural Network (CNN) algorithm. By combining this algorithm with carefully selected hardware components such as the Raspberry Pi 4B with 8GB of RAM, power supply, battery, IR sensors, and motor drives, our system addresses critical objectives including object recognition and detection, lane detection, animal detection, traffic signal detection, and signboard detection. Through meticulous training and optimization of the YOLO-based CNN algorithm with diverse image datasets, our system achieves high levels of accuracy and efficiency in environmental perception and navigation. Key components such as IR sensors facilitate precise lane detection, while the algorithm's real-time object detection capabilities enable safe navigation through complex traffic scenarios. Our project represents a pioneering effort in the field of autonomous driving technology, with potential applications in various industries including automotive, logistics, and transportation. By prioritizing safety and efficiency, our autonomous vehicle system holds promise for revolutionizing transportation systems and improving road safety worldwide.</a:t>
            </a:r>
          </a:p>
        </p:txBody>
      </p:sp>
    </p:spTree>
    <p:extLst>
      <p:ext uri="{BB962C8B-B14F-4D97-AF65-F5344CB8AC3E}">
        <p14:creationId xmlns:p14="http://schemas.microsoft.com/office/powerpoint/2010/main" val="2038495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4018CB7-FB29-938E-18B0-90F49277671A}"/>
              </a:ext>
            </a:extLst>
          </p:cNvPr>
          <p:cNvSpPr txBox="1"/>
          <p:nvPr/>
        </p:nvSpPr>
        <p:spPr>
          <a:xfrm>
            <a:off x="1048569" y="1854110"/>
            <a:ext cx="10094857" cy="2585323"/>
          </a:xfrm>
          <a:prstGeom prst="rect">
            <a:avLst/>
          </a:prstGeom>
          <a:noFill/>
        </p:spPr>
        <p:txBody>
          <a:bodyPr wrap="square" rtlCol="0">
            <a:spAutoFit/>
          </a:bodyPr>
          <a:lstStyle/>
          <a:p>
            <a:pPr algn="just"/>
            <a:r>
              <a:rPr lang="en-US" b="0" i="0" dirty="0">
                <a:effectLst/>
                <a:latin typeface="Times New Roman" panose="02020603050405020304" pitchFamily="18" charset="0"/>
                <a:cs typeface="Times New Roman" panose="02020603050405020304" pitchFamily="18" charset="0"/>
              </a:rPr>
              <a:t>In the realm of autonomous vehicles, our project titled 'Enhancing Transportation Safety with YOLO-based CNN Autonomous Vehicles' stands at the forefront of innovation. Leveraging state-of-the-art components such as ultrasonic sensors, IR sensors, and the powerful Raspberry Pi 4B GB RAM processor, alongside essential peripherals like motor drivers and servo motors, our endeavor aims to revolutionize transportation safety. With a focus on meeting key objectives including lane detection, object detection, pothole detection, and various signboard and signal detections, our model embodies a comprehensive approach towards ensuring safe and secure travel. By harnessing the capabilities of YOLO-based CNN technology, we strive to enhance situational awareness and responsiveness, ultimately paving the way towards a safer and more efficient transportation landscape.</a:t>
            </a: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9282A1F-7AE6-574B-0B23-6A5A58815BFA}"/>
              </a:ext>
            </a:extLst>
          </p:cNvPr>
          <p:cNvSpPr txBox="1"/>
          <p:nvPr/>
        </p:nvSpPr>
        <p:spPr>
          <a:xfrm>
            <a:off x="4522491" y="826388"/>
            <a:ext cx="3147015" cy="584775"/>
          </a:xfrm>
          <a:prstGeom prst="rect">
            <a:avLst/>
          </a:prstGeom>
          <a:noFill/>
        </p:spPr>
        <p:txBody>
          <a:bodyPr wrap="none" rtlCol="0">
            <a:spAutoFit/>
          </a:bodyPr>
          <a:lstStyle/>
          <a:p>
            <a:r>
              <a:rPr lang="en-IN" sz="3200" b="1" dirty="0">
                <a:solidFill>
                  <a:schemeClr val="accent1"/>
                </a:solidFill>
                <a:latin typeface="+mj-lt"/>
              </a:rPr>
              <a:t>INTRODUCTION</a:t>
            </a:r>
          </a:p>
        </p:txBody>
      </p:sp>
    </p:spTree>
    <p:extLst>
      <p:ext uri="{BB962C8B-B14F-4D97-AF65-F5344CB8AC3E}">
        <p14:creationId xmlns:p14="http://schemas.microsoft.com/office/powerpoint/2010/main" val="1223056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8B725C-FD05-D229-4C85-9F151CB71C64}"/>
              </a:ext>
            </a:extLst>
          </p:cNvPr>
          <p:cNvSpPr txBox="1"/>
          <p:nvPr/>
        </p:nvSpPr>
        <p:spPr>
          <a:xfrm flipH="1">
            <a:off x="4892560" y="495257"/>
            <a:ext cx="2406874" cy="569387"/>
          </a:xfrm>
          <a:prstGeom prst="rect">
            <a:avLst/>
          </a:prstGeom>
          <a:noFill/>
        </p:spPr>
        <p:txBody>
          <a:bodyPr wrap="square" rtlCol="0">
            <a:spAutoFit/>
          </a:bodyPr>
          <a:lstStyle/>
          <a:p>
            <a:r>
              <a:rPr lang="en-IN" sz="3100" b="1" dirty="0">
                <a:solidFill>
                  <a:schemeClr val="accent1"/>
                </a:solidFill>
                <a:latin typeface="+mj-lt"/>
              </a:rPr>
              <a:t>OBJECTIVES</a:t>
            </a:r>
          </a:p>
        </p:txBody>
      </p:sp>
      <p:sp>
        <p:nvSpPr>
          <p:cNvPr id="9" name="TextBox 8">
            <a:extLst>
              <a:ext uri="{FF2B5EF4-FFF2-40B4-BE49-F238E27FC236}">
                <a16:creationId xmlns:a16="http://schemas.microsoft.com/office/drawing/2014/main" id="{F0297280-30FB-EC0D-BA61-9C6EBCEE2CCE}"/>
              </a:ext>
            </a:extLst>
          </p:cNvPr>
          <p:cNvSpPr txBox="1"/>
          <p:nvPr/>
        </p:nvSpPr>
        <p:spPr>
          <a:xfrm>
            <a:off x="1240040" y="1166842"/>
            <a:ext cx="9711915" cy="4524315"/>
          </a:xfrm>
          <a:prstGeom prst="rect">
            <a:avLst/>
          </a:prstGeom>
          <a:noFill/>
        </p:spPr>
        <p:txBody>
          <a:bodyPr wrap="square">
            <a:spAutoFit/>
          </a:bodyPr>
          <a:lstStyle/>
          <a:p>
            <a:pPr marL="285750" indent="-285750" algn="just">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Lane Detection: </a:t>
            </a:r>
            <a:r>
              <a:rPr lang="en-US" dirty="0">
                <a:latin typeface="Times New Roman" panose="02020603050405020304" pitchFamily="18" charset="0"/>
                <a:cs typeface="Times New Roman" panose="02020603050405020304" pitchFamily="18" charset="0"/>
              </a:rPr>
              <a:t>Utilizing IR sensors for precise lane detection to ensure accurate navigation.</a:t>
            </a:r>
          </a:p>
          <a:p>
            <a:pPr marL="285750" indent="-285750" algn="just">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Object Detection: </a:t>
            </a:r>
            <a:r>
              <a:rPr lang="en-US" dirty="0">
                <a:latin typeface="Times New Roman" panose="02020603050405020304" pitchFamily="18" charset="0"/>
                <a:cs typeface="Times New Roman" panose="02020603050405020304" pitchFamily="18" charset="0"/>
              </a:rPr>
              <a:t>Implementing YOLO-based CNN for efficient detection of various objects on the road.</a:t>
            </a:r>
          </a:p>
          <a:p>
            <a:pPr marL="285750" indent="-285750" algn="just">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Animal Detection: </a:t>
            </a:r>
            <a:r>
              <a:rPr lang="en-US" dirty="0">
                <a:latin typeface="Times New Roman" panose="02020603050405020304" pitchFamily="18" charset="0"/>
                <a:cs typeface="Times New Roman" panose="02020603050405020304" pitchFamily="18" charset="0"/>
              </a:rPr>
              <a:t>Developing algorithms to detect and avoid animals on the roadway to enhance safety.</a:t>
            </a:r>
          </a:p>
          <a:p>
            <a:pPr marL="285750" indent="-285750" algn="just">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Traffic Signal Detection: </a:t>
            </a:r>
            <a:r>
              <a:rPr lang="en-US" dirty="0">
                <a:latin typeface="Times New Roman" panose="02020603050405020304" pitchFamily="18" charset="0"/>
                <a:cs typeface="Times New Roman" panose="02020603050405020304" pitchFamily="18" charset="0"/>
              </a:rPr>
              <a:t>Implementing robust algorithms for real-time detection of traffic signals to ensure compliance with traffic laws.</a:t>
            </a:r>
          </a:p>
          <a:p>
            <a:pPr marL="285750" indent="-285750" algn="just">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Traffic Signboard Detection: </a:t>
            </a:r>
            <a:r>
              <a:rPr lang="en-US" dirty="0">
                <a:latin typeface="Times New Roman" panose="02020603050405020304" pitchFamily="18" charset="0"/>
                <a:cs typeface="Times New Roman" panose="02020603050405020304" pitchFamily="18" charset="0"/>
              </a:rPr>
              <a:t>Utilizing image processing to recognize and interpret traffic signboards for enhanced situational awareness.</a:t>
            </a:r>
          </a:p>
          <a:p>
            <a:pPr marL="285750" indent="-285750" algn="just">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b="1" dirty="0">
                <a:latin typeface="Times New Roman" panose="02020603050405020304" pitchFamily="18" charset="0"/>
                <a:cs typeface="Times New Roman" panose="02020603050405020304" pitchFamily="18" charset="0"/>
              </a:rPr>
              <a:t>Obstacle recognition and avoidance</a:t>
            </a:r>
            <a:r>
              <a:rPr lang="en-US" dirty="0">
                <a:latin typeface="Times New Roman" panose="02020603050405020304" pitchFamily="18" charset="0"/>
                <a:cs typeface="Times New Roman" panose="02020603050405020304" pitchFamily="18" charset="0"/>
              </a:rPr>
              <a:t>: when the model encounters any obstacle it takes its respective action. </a:t>
            </a:r>
          </a:p>
        </p:txBody>
      </p:sp>
    </p:spTree>
    <p:extLst>
      <p:ext uri="{BB962C8B-B14F-4D97-AF65-F5344CB8AC3E}">
        <p14:creationId xmlns:p14="http://schemas.microsoft.com/office/powerpoint/2010/main" val="3288760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605D28-E55A-72FE-7F76-697316E4B62A}"/>
              </a:ext>
            </a:extLst>
          </p:cNvPr>
          <p:cNvSpPr txBox="1"/>
          <p:nvPr/>
        </p:nvSpPr>
        <p:spPr>
          <a:xfrm>
            <a:off x="4596230" y="322286"/>
            <a:ext cx="2999539" cy="584775"/>
          </a:xfrm>
          <a:prstGeom prst="rect">
            <a:avLst/>
          </a:prstGeom>
          <a:noFill/>
        </p:spPr>
        <p:txBody>
          <a:bodyPr wrap="none" rtlCol="0">
            <a:spAutoFit/>
          </a:bodyPr>
          <a:lstStyle/>
          <a:p>
            <a:r>
              <a:rPr lang="en-IN" sz="3200" b="1" dirty="0">
                <a:solidFill>
                  <a:schemeClr val="accent6"/>
                </a:solidFill>
              </a:rPr>
              <a:t>COMPONENTS </a:t>
            </a:r>
          </a:p>
        </p:txBody>
      </p:sp>
      <p:pic>
        <p:nvPicPr>
          <p:cNvPr id="4" name="Picture 3">
            <a:extLst>
              <a:ext uri="{FF2B5EF4-FFF2-40B4-BE49-F238E27FC236}">
                <a16:creationId xmlns:a16="http://schemas.microsoft.com/office/drawing/2014/main" id="{1AFA8F4A-AD10-B62E-A419-9EA723522B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629988" y="1517825"/>
            <a:ext cx="2946177" cy="220963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09A30CEB-1D09-C510-E9A5-AFACD8AB96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3325" y="2568949"/>
            <a:ext cx="3756983" cy="28177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id="{CA3E8A00-CDAE-4C5B-002C-517181DFC898}"/>
              </a:ext>
            </a:extLst>
          </p:cNvPr>
          <p:cNvPicPr>
            <a:picLocks noChangeAspect="1"/>
          </p:cNvPicPr>
          <p:nvPr/>
        </p:nvPicPr>
        <p:blipFill rotWithShape="1">
          <a:blip r:embed="rId4">
            <a:extLst>
              <a:ext uri="{28A0092B-C50C-407E-A947-70E740481C1C}">
                <a14:useLocalDpi xmlns:a14="http://schemas.microsoft.com/office/drawing/2010/main" val="0"/>
              </a:ext>
            </a:extLst>
          </a:blip>
          <a:srcRect l="14226" t="22677" r="18888" b="16994"/>
          <a:stretch/>
        </p:blipFill>
        <p:spPr>
          <a:xfrm>
            <a:off x="3353325" y="1149552"/>
            <a:ext cx="1922646" cy="13006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9">
            <a:extLst>
              <a:ext uri="{FF2B5EF4-FFF2-40B4-BE49-F238E27FC236}">
                <a16:creationId xmlns:a16="http://schemas.microsoft.com/office/drawing/2014/main" id="{B5B8DAC3-B3F7-59EE-3E1E-70BC12F1283C}"/>
              </a:ext>
            </a:extLst>
          </p:cNvPr>
          <p:cNvPicPr>
            <a:picLocks noChangeAspect="1"/>
          </p:cNvPicPr>
          <p:nvPr/>
        </p:nvPicPr>
        <p:blipFill rotWithShape="1">
          <a:blip r:embed="rId5">
            <a:extLst>
              <a:ext uri="{28A0092B-C50C-407E-A947-70E740481C1C}">
                <a14:useLocalDpi xmlns:a14="http://schemas.microsoft.com/office/drawing/2010/main" val="0"/>
              </a:ext>
            </a:extLst>
          </a:blip>
          <a:srcRect l="25291" t="13764" r="21092" b="9100"/>
          <a:stretch/>
        </p:blipFill>
        <p:spPr>
          <a:xfrm rot="5400000">
            <a:off x="1006632" y="4334454"/>
            <a:ext cx="2192885" cy="220963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a:extLst>
              <a:ext uri="{FF2B5EF4-FFF2-40B4-BE49-F238E27FC236}">
                <a16:creationId xmlns:a16="http://schemas.microsoft.com/office/drawing/2014/main" id="{37A94D7D-3AF6-0A8F-3617-9FB3DD18A9F5}"/>
              </a:ext>
            </a:extLst>
          </p:cNvPr>
          <p:cNvPicPr>
            <a:picLocks noChangeAspect="1"/>
          </p:cNvPicPr>
          <p:nvPr/>
        </p:nvPicPr>
        <p:blipFill rotWithShape="1">
          <a:blip r:embed="rId6">
            <a:extLst>
              <a:ext uri="{28A0092B-C50C-407E-A947-70E740481C1C}">
                <a14:useLocalDpi xmlns:a14="http://schemas.microsoft.com/office/drawing/2010/main" val="0"/>
              </a:ext>
            </a:extLst>
          </a:blip>
          <a:srcRect l="16762" t="14639" r="16762" b="6089"/>
          <a:stretch/>
        </p:blipFill>
        <p:spPr>
          <a:xfrm rot="5400000">
            <a:off x="7126493" y="4217901"/>
            <a:ext cx="2447058" cy="21885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4" name="Picture 13">
            <a:extLst>
              <a:ext uri="{FF2B5EF4-FFF2-40B4-BE49-F238E27FC236}">
                <a16:creationId xmlns:a16="http://schemas.microsoft.com/office/drawing/2014/main" id="{3EC57043-9977-E239-C5BA-0F100B8BAAC9}"/>
              </a:ext>
            </a:extLst>
          </p:cNvPr>
          <p:cNvPicPr>
            <a:picLocks noChangeAspect="1"/>
          </p:cNvPicPr>
          <p:nvPr/>
        </p:nvPicPr>
        <p:blipFill rotWithShape="1">
          <a:blip r:embed="rId7">
            <a:extLst>
              <a:ext uri="{28A0092B-C50C-407E-A947-70E740481C1C}">
                <a14:useLocalDpi xmlns:a14="http://schemas.microsoft.com/office/drawing/2010/main" val="0"/>
              </a:ext>
            </a:extLst>
          </a:blip>
          <a:srcRect l="26612" t="16762" r="22405" b="33114"/>
          <a:stretch/>
        </p:blipFill>
        <p:spPr>
          <a:xfrm>
            <a:off x="3353325" y="5505469"/>
            <a:ext cx="2134144" cy="103024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6" name="Picture 15">
            <a:extLst>
              <a:ext uri="{FF2B5EF4-FFF2-40B4-BE49-F238E27FC236}">
                <a16:creationId xmlns:a16="http://schemas.microsoft.com/office/drawing/2014/main" id="{78E9F5E6-18C5-25F8-3B9C-F94B8085869A}"/>
              </a:ext>
            </a:extLst>
          </p:cNvPr>
          <p:cNvPicPr>
            <a:picLocks noChangeAspect="1"/>
          </p:cNvPicPr>
          <p:nvPr/>
        </p:nvPicPr>
        <p:blipFill rotWithShape="1">
          <a:blip r:embed="rId8">
            <a:extLst>
              <a:ext uri="{28A0092B-C50C-407E-A947-70E740481C1C}">
                <a14:useLocalDpi xmlns:a14="http://schemas.microsoft.com/office/drawing/2010/main" val="0"/>
              </a:ext>
            </a:extLst>
          </a:blip>
          <a:srcRect l="29002" t="14719" r="6286" b="11384"/>
          <a:stretch/>
        </p:blipFill>
        <p:spPr>
          <a:xfrm rot="5400000">
            <a:off x="7230206" y="2638991"/>
            <a:ext cx="1399632" cy="11987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8" name="Picture 17">
            <a:extLst>
              <a:ext uri="{FF2B5EF4-FFF2-40B4-BE49-F238E27FC236}">
                <a16:creationId xmlns:a16="http://schemas.microsoft.com/office/drawing/2014/main" id="{5DE2CBBA-DBFD-A18C-077C-20F11D838C0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flipH="1">
            <a:off x="8749737" y="2526941"/>
            <a:ext cx="2342442" cy="142281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0" name="Picture 19">
            <a:extLst>
              <a:ext uri="{FF2B5EF4-FFF2-40B4-BE49-F238E27FC236}">
                <a16:creationId xmlns:a16="http://schemas.microsoft.com/office/drawing/2014/main" id="{CFF90F1D-2257-50A1-87F4-86A566534DAD}"/>
              </a:ext>
            </a:extLst>
          </p:cNvPr>
          <p:cNvPicPr>
            <a:picLocks noChangeAspect="1"/>
          </p:cNvPicPr>
          <p:nvPr/>
        </p:nvPicPr>
        <p:blipFill rotWithShape="1">
          <a:blip r:embed="rId10">
            <a:extLst>
              <a:ext uri="{28A0092B-C50C-407E-A947-70E740481C1C}">
                <a14:useLocalDpi xmlns:a14="http://schemas.microsoft.com/office/drawing/2010/main" val="0"/>
              </a:ext>
            </a:extLst>
          </a:blip>
          <a:srcRect l="27978" r="19722"/>
          <a:stretch/>
        </p:blipFill>
        <p:spPr>
          <a:xfrm rot="5400000">
            <a:off x="5856481" y="5281886"/>
            <a:ext cx="1030245" cy="14774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2" name="Picture 21">
            <a:extLst>
              <a:ext uri="{FF2B5EF4-FFF2-40B4-BE49-F238E27FC236}">
                <a16:creationId xmlns:a16="http://schemas.microsoft.com/office/drawing/2014/main" id="{D9519A31-A4D9-8752-71A8-712E6DDADBD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rot="5400000">
            <a:off x="5245480" y="1310427"/>
            <a:ext cx="1286998" cy="96524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4" name="Picture 23">
            <a:extLst>
              <a:ext uri="{FF2B5EF4-FFF2-40B4-BE49-F238E27FC236}">
                <a16:creationId xmlns:a16="http://schemas.microsoft.com/office/drawing/2014/main" id="{F86E3141-F86D-178B-2AA9-2DBE5FEC348B}"/>
              </a:ext>
            </a:extLst>
          </p:cNvPr>
          <p:cNvPicPr>
            <a:picLocks noChangeAspect="1"/>
          </p:cNvPicPr>
          <p:nvPr/>
        </p:nvPicPr>
        <p:blipFill rotWithShape="1">
          <a:blip r:embed="rId12">
            <a:extLst>
              <a:ext uri="{28A0092B-C50C-407E-A947-70E740481C1C}">
                <a14:useLocalDpi xmlns:a14="http://schemas.microsoft.com/office/drawing/2010/main" val="0"/>
              </a:ext>
            </a:extLst>
          </a:blip>
          <a:srcRect l="36666" t="20156" r="11912" b="10462"/>
          <a:stretch/>
        </p:blipFill>
        <p:spPr>
          <a:xfrm rot="5400000">
            <a:off x="9404905" y="4290282"/>
            <a:ext cx="2322529" cy="193342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6" name="Picture 25">
            <a:extLst>
              <a:ext uri="{FF2B5EF4-FFF2-40B4-BE49-F238E27FC236}">
                <a16:creationId xmlns:a16="http://schemas.microsoft.com/office/drawing/2014/main" id="{F138AA13-BA89-F9DB-DD0F-4231BE5C898B}"/>
              </a:ext>
            </a:extLst>
          </p:cNvPr>
          <p:cNvPicPr>
            <a:picLocks noChangeAspect="1"/>
          </p:cNvPicPr>
          <p:nvPr/>
        </p:nvPicPr>
        <p:blipFill rotWithShape="1">
          <a:blip r:embed="rId13">
            <a:extLst>
              <a:ext uri="{28A0092B-C50C-407E-A947-70E740481C1C}">
                <a14:useLocalDpi xmlns:a14="http://schemas.microsoft.com/office/drawing/2010/main" val="0"/>
              </a:ext>
            </a:extLst>
          </a:blip>
          <a:srcRect l="4699" t="10266" r="40278" b="8131"/>
          <a:stretch/>
        </p:blipFill>
        <p:spPr>
          <a:xfrm rot="5400000">
            <a:off x="6588628" y="1077958"/>
            <a:ext cx="1274962" cy="141815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8" name="Picture 27">
            <a:extLst>
              <a:ext uri="{FF2B5EF4-FFF2-40B4-BE49-F238E27FC236}">
                <a16:creationId xmlns:a16="http://schemas.microsoft.com/office/drawing/2014/main" id="{4BDEB718-BE74-2FF0-D791-EDB3059C21F7}"/>
              </a:ext>
            </a:extLst>
          </p:cNvPr>
          <p:cNvPicPr>
            <a:picLocks noChangeAspect="1"/>
          </p:cNvPicPr>
          <p:nvPr/>
        </p:nvPicPr>
        <p:blipFill rotWithShape="1">
          <a:blip r:embed="rId14">
            <a:extLst>
              <a:ext uri="{28A0092B-C50C-407E-A947-70E740481C1C}">
                <a14:useLocalDpi xmlns:a14="http://schemas.microsoft.com/office/drawing/2010/main" val="0"/>
              </a:ext>
            </a:extLst>
          </a:blip>
          <a:srcRect l="35300" t="18494" r="18415" b="16762"/>
          <a:stretch/>
        </p:blipFill>
        <p:spPr>
          <a:xfrm rot="5400000">
            <a:off x="8205441" y="1024726"/>
            <a:ext cx="1269190" cy="151884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0" name="Picture 29">
            <a:extLst>
              <a:ext uri="{FF2B5EF4-FFF2-40B4-BE49-F238E27FC236}">
                <a16:creationId xmlns:a16="http://schemas.microsoft.com/office/drawing/2014/main" id="{51EC011C-E85C-F085-C397-63BC06EFCFAF}"/>
              </a:ext>
            </a:extLst>
          </p:cNvPr>
          <p:cNvPicPr>
            <a:picLocks noChangeAspect="1"/>
          </p:cNvPicPr>
          <p:nvPr/>
        </p:nvPicPr>
        <p:blipFill rotWithShape="1">
          <a:blip r:embed="rId15">
            <a:extLst>
              <a:ext uri="{28A0092B-C50C-407E-A947-70E740481C1C}">
                <a14:useLocalDpi xmlns:a14="http://schemas.microsoft.com/office/drawing/2010/main" val="0"/>
              </a:ext>
            </a:extLst>
          </a:blip>
          <a:srcRect l="31044" t="44642" r="29836"/>
          <a:stretch/>
        </p:blipFill>
        <p:spPr>
          <a:xfrm rot="5400000">
            <a:off x="9784074" y="1110638"/>
            <a:ext cx="1269188" cy="134702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46983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157F-A20B-914B-F47B-ACC41683C119}"/>
              </a:ext>
            </a:extLst>
          </p:cNvPr>
          <p:cNvSpPr>
            <a:spLocks noGrp="1"/>
          </p:cNvSpPr>
          <p:nvPr>
            <p:ph type="title"/>
          </p:nvPr>
        </p:nvSpPr>
        <p:spPr>
          <a:xfrm>
            <a:off x="4147205" y="260094"/>
            <a:ext cx="3897590" cy="827026"/>
          </a:xfrm>
        </p:spPr>
        <p:txBody>
          <a:bodyPr>
            <a:normAutofit/>
          </a:bodyPr>
          <a:lstStyle/>
          <a:p>
            <a:pPr algn="ctr"/>
            <a:r>
              <a:rPr lang="en-IN" sz="3200" b="1" dirty="0"/>
              <a:t>ARCHITECTURE</a:t>
            </a:r>
          </a:p>
        </p:txBody>
      </p:sp>
      <p:pic>
        <p:nvPicPr>
          <p:cNvPr id="4" name="Picture 3">
            <a:extLst>
              <a:ext uri="{FF2B5EF4-FFF2-40B4-BE49-F238E27FC236}">
                <a16:creationId xmlns:a16="http://schemas.microsoft.com/office/drawing/2014/main" id="{C127145A-CE9F-9547-B2C1-431B08A935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6668" y="1314248"/>
            <a:ext cx="7558663" cy="4731526"/>
          </a:xfrm>
          <a:prstGeom prst="rect">
            <a:avLst/>
          </a:prstGeom>
        </p:spPr>
      </p:pic>
    </p:spTree>
    <p:extLst>
      <p:ext uri="{BB962C8B-B14F-4D97-AF65-F5344CB8AC3E}">
        <p14:creationId xmlns:p14="http://schemas.microsoft.com/office/powerpoint/2010/main" val="5647250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833F6A-59EE-AAF4-27EA-26C6ECACE20F}"/>
              </a:ext>
            </a:extLst>
          </p:cNvPr>
          <p:cNvSpPr txBox="1"/>
          <p:nvPr/>
        </p:nvSpPr>
        <p:spPr>
          <a:xfrm>
            <a:off x="1125428" y="557833"/>
            <a:ext cx="4427847" cy="523220"/>
          </a:xfrm>
          <a:prstGeom prst="rect">
            <a:avLst/>
          </a:prstGeom>
          <a:noFill/>
        </p:spPr>
        <p:txBody>
          <a:bodyPr wrap="square" rtlCol="0">
            <a:spAutoFit/>
          </a:bodyPr>
          <a:lstStyle/>
          <a:p>
            <a:r>
              <a:rPr lang="en-IN" sz="2800" b="1" dirty="0">
                <a:solidFill>
                  <a:schemeClr val="accent1"/>
                </a:solidFill>
                <a:latin typeface="+mj-lt"/>
              </a:rPr>
              <a:t>DESIGN ARCHITECTURE</a:t>
            </a:r>
          </a:p>
        </p:txBody>
      </p:sp>
      <p:pic>
        <p:nvPicPr>
          <p:cNvPr id="3" name="Image 6">
            <a:extLst>
              <a:ext uri="{FF2B5EF4-FFF2-40B4-BE49-F238E27FC236}">
                <a16:creationId xmlns:a16="http://schemas.microsoft.com/office/drawing/2014/main" id="{ABE14C02-D615-6A1D-712F-E940FC7E7980}"/>
              </a:ext>
            </a:extLst>
          </p:cNvPr>
          <p:cNvPicPr>
            <a:picLocks/>
          </p:cNvPicPr>
          <p:nvPr/>
        </p:nvPicPr>
        <p:blipFill>
          <a:blip r:embed="rId2" cstate="print"/>
          <a:stretch>
            <a:fillRect/>
          </a:stretch>
        </p:blipFill>
        <p:spPr>
          <a:xfrm>
            <a:off x="582705" y="1284435"/>
            <a:ext cx="5513295" cy="484742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id="{9ABD4937-2DD3-05C6-C1DC-7684BF7F4D9E}"/>
              </a:ext>
            </a:extLst>
          </p:cNvPr>
          <p:cNvPicPr>
            <a:picLocks noChangeAspect="1"/>
          </p:cNvPicPr>
          <p:nvPr/>
        </p:nvPicPr>
        <p:blipFill rotWithShape="1">
          <a:blip r:embed="rId3">
            <a:extLst>
              <a:ext uri="{28A0092B-C50C-407E-A947-70E740481C1C}">
                <a14:useLocalDpi xmlns:a14="http://schemas.microsoft.com/office/drawing/2010/main" val="0"/>
              </a:ext>
            </a:extLst>
          </a:blip>
          <a:srcRect l="10196" r="17124"/>
          <a:stretch/>
        </p:blipFill>
        <p:spPr>
          <a:xfrm rot="5400000">
            <a:off x="6674895" y="1136397"/>
            <a:ext cx="4984377" cy="5143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id="{55A1BF4D-64F5-06A9-F595-641C6CFC90A6}"/>
              </a:ext>
            </a:extLst>
          </p:cNvPr>
          <p:cNvSpPr txBox="1"/>
          <p:nvPr/>
        </p:nvSpPr>
        <p:spPr>
          <a:xfrm>
            <a:off x="7162800" y="557833"/>
            <a:ext cx="4008120" cy="523220"/>
          </a:xfrm>
          <a:prstGeom prst="rect">
            <a:avLst/>
          </a:prstGeom>
          <a:noFill/>
        </p:spPr>
        <p:txBody>
          <a:bodyPr wrap="square">
            <a:spAutoFit/>
          </a:bodyPr>
          <a:lstStyle/>
          <a:p>
            <a:r>
              <a:rPr lang="en-IN" sz="2800" b="1" dirty="0">
                <a:solidFill>
                  <a:schemeClr val="accent1"/>
                </a:solidFill>
              </a:rPr>
              <a:t>IMPLEMENTED MODEL</a:t>
            </a:r>
          </a:p>
        </p:txBody>
      </p:sp>
    </p:spTree>
    <p:extLst>
      <p:ext uri="{BB962C8B-B14F-4D97-AF65-F5344CB8AC3E}">
        <p14:creationId xmlns:p14="http://schemas.microsoft.com/office/powerpoint/2010/main" val="2431343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115D0-B7EC-C94E-D39B-C37C3C10C520}"/>
              </a:ext>
            </a:extLst>
          </p:cNvPr>
          <p:cNvSpPr>
            <a:spLocks noGrp="1"/>
          </p:cNvSpPr>
          <p:nvPr>
            <p:ph type="title"/>
          </p:nvPr>
        </p:nvSpPr>
        <p:spPr>
          <a:xfrm>
            <a:off x="5230457" y="490751"/>
            <a:ext cx="1731086" cy="574853"/>
          </a:xfrm>
        </p:spPr>
        <p:txBody>
          <a:bodyPr>
            <a:noAutofit/>
          </a:bodyPr>
          <a:lstStyle/>
          <a:p>
            <a:r>
              <a:rPr lang="en-IN" sz="3200" b="1" dirty="0"/>
              <a:t>RESULT</a:t>
            </a:r>
          </a:p>
        </p:txBody>
      </p:sp>
      <p:sp>
        <p:nvSpPr>
          <p:cNvPr id="3" name="TextBox 2">
            <a:extLst>
              <a:ext uri="{FF2B5EF4-FFF2-40B4-BE49-F238E27FC236}">
                <a16:creationId xmlns:a16="http://schemas.microsoft.com/office/drawing/2014/main" id="{E3E17D98-F420-A640-D848-87CDF7F7698A}"/>
              </a:ext>
            </a:extLst>
          </p:cNvPr>
          <p:cNvSpPr txBox="1"/>
          <p:nvPr/>
        </p:nvSpPr>
        <p:spPr>
          <a:xfrm>
            <a:off x="429775" y="1305341"/>
            <a:ext cx="6343576" cy="4247317"/>
          </a:xfrm>
          <a:prstGeom prst="rect">
            <a:avLst/>
          </a:prstGeom>
          <a:noFill/>
        </p:spPr>
        <p:txBody>
          <a:bodyPr wrap="square" rtlCol="0">
            <a:spAutoFit/>
          </a:bodyPr>
          <a:lstStyle/>
          <a:p>
            <a:pPr marL="285750" indent="-285750"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 Utilized YOLO version 5 algorithm for deep learning model training.</a:t>
            </a:r>
          </a:p>
          <a:p>
            <a:pPr marL="285750" indent="-285750"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 Achieved remarkable accuracy in object detection and classification.</a:t>
            </a:r>
          </a:p>
          <a:p>
            <a:pPr marL="285750" indent="-285750"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 Proficient in identifying vehicles, pedestrians, animals, and traffic signs.</a:t>
            </a:r>
          </a:p>
          <a:p>
            <a:pPr marL="285750" indent="-285750"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 Robust performance in recognizing and interpreting traffic signs and signals.</a:t>
            </a:r>
          </a:p>
          <a:p>
            <a:pPr marL="285750" indent="-285750"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 Deployed and tested on a 10-meter test track, simulating real-world driving conditions.</a:t>
            </a:r>
          </a:p>
          <a:p>
            <a:pPr marL="285750" indent="-285750"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 Demonstrated proficiency in lane detection, pathway identification, and obstacle avoidance.</a:t>
            </a:r>
          </a:p>
          <a:p>
            <a:pPr marL="285750" indent="-285750"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Contributed to the creation of safer transportation environments.</a:t>
            </a:r>
          </a:p>
          <a:p>
            <a:pPr algn="just"/>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5D53CBB-DBE2-0984-1AFB-6F8FD90F9B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09258" y="1216252"/>
            <a:ext cx="4652967" cy="4300628"/>
          </a:xfrm>
          <a:prstGeom prst="rect">
            <a:avLst/>
          </a:prstGeom>
        </p:spPr>
      </p:pic>
      <p:sp>
        <p:nvSpPr>
          <p:cNvPr id="5" name="TextBox 4">
            <a:extLst>
              <a:ext uri="{FF2B5EF4-FFF2-40B4-BE49-F238E27FC236}">
                <a16:creationId xmlns:a16="http://schemas.microsoft.com/office/drawing/2014/main" id="{7F5134F1-D406-BC68-DCBE-2DFAECBB7F06}"/>
              </a:ext>
            </a:extLst>
          </p:cNvPr>
          <p:cNvSpPr txBox="1"/>
          <p:nvPr/>
        </p:nvSpPr>
        <p:spPr>
          <a:xfrm>
            <a:off x="8812306" y="5641748"/>
            <a:ext cx="1444691" cy="276999"/>
          </a:xfrm>
          <a:prstGeom prst="rect">
            <a:avLst/>
          </a:prstGeom>
          <a:noFill/>
        </p:spPr>
        <p:txBody>
          <a:bodyPr wrap="none" rtlCol="0">
            <a:spAutoFit/>
          </a:bodyPr>
          <a:lstStyle/>
          <a:p>
            <a:r>
              <a:rPr lang="en-IN" sz="1200" b="1" dirty="0"/>
              <a:t>Fig: Graph Analysis</a:t>
            </a:r>
          </a:p>
        </p:txBody>
      </p:sp>
    </p:spTree>
    <p:extLst>
      <p:ext uri="{BB962C8B-B14F-4D97-AF65-F5344CB8AC3E}">
        <p14:creationId xmlns:p14="http://schemas.microsoft.com/office/powerpoint/2010/main" val="1982295662"/>
      </p:ext>
    </p:extLst>
  </p:cSld>
  <p:clrMapOvr>
    <a:masterClrMapping/>
  </p:clrMapOvr>
</p:sld>
</file>

<file path=ppt/theme/theme1.xml><?xml version="1.0" encoding="utf-8"?>
<a:theme xmlns:a="http://schemas.openxmlformats.org/drawingml/2006/main" name="Basis">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D9D01AC2-EE7D-4E49-99EE-8E62E4E7E8A7}"/>
    </a:ext>
  </a:extLst>
</a:theme>
</file>

<file path=docProps/app.xml><?xml version="1.0" encoding="utf-8"?>
<Properties xmlns="http://schemas.openxmlformats.org/officeDocument/2006/extended-properties" xmlns:vt="http://schemas.openxmlformats.org/officeDocument/2006/docPropsVTypes">
  <Template/>
  <TotalTime>792</TotalTime>
  <Words>1429</Words>
  <Application>Microsoft Office PowerPoint</Application>
  <PresentationFormat>Widescreen</PresentationFormat>
  <Paragraphs>95</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Bahnschrift Light</vt:lpstr>
      <vt:lpstr>Century Gothic</vt:lpstr>
      <vt:lpstr>Corbel</vt:lpstr>
      <vt:lpstr>Times New Roman</vt:lpstr>
      <vt:lpstr>Wingdings</vt:lpstr>
      <vt:lpstr>Basis</vt:lpstr>
      <vt:lpstr>PowerPoint Presentation</vt:lpstr>
      <vt:lpstr>PowerPoint Presentation</vt:lpstr>
      <vt:lpstr>PowerPoint Presentation</vt:lpstr>
      <vt:lpstr>PowerPoint Presentation</vt:lpstr>
      <vt:lpstr>PowerPoint Presentation</vt:lpstr>
      <vt:lpstr>PowerPoint Presentation</vt:lpstr>
      <vt:lpstr>ARCHITECTURE</vt:lpstr>
      <vt:lpstr>PowerPoint Presentation</vt:lpstr>
      <vt:lpstr>RESULT</vt:lpstr>
      <vt:lpstr>PowerPoint Presentation</vt:lpstr>
      <vt:lpstr>PowerPoint Presentation</vt:lpstr>
      <vt:lpstr>REFERENCES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MOHAMMED YOUSUF</dc:creator>
  <cp:lastModifiedBy>MOHAMMED YOUSUF</cp:lastModifiedBy>
  <cp:revision>53</cp:revision>
  <dcterms:created xsi:type="dcterms:W3CDTF">2023-10-16T13:03:00Z</dcterms:created>
  <dcterms:modified xsi:type="dcterms:W3CDTF">2024-05-28T05:43:47Z</dcterms:modified>
</cp:coreProperties>
</file>

<file path=docProps/thumbnail.jpeg>
</file>